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94" r:id="rId16"/>
    <p:sldId id="295" r:id="rId17"/>
    <p:sldId id="307" r:id="rId18"/>
    <p:sldId id="305" r:id="rId19"/>
    <p:sldId id="296" r:id="rId20"/>
    <p:sldId id="297" r:id="rId21"/>
    <p:sldId id="306" r:id="rId22"/>
    <p:sldId id="298" r:id="rId23"/>
    <p:sldId id="299" r:id="rId24"/>
    <p:sldId id="300" r:id="rId25"/>
    <p:sldId id="301" r:id="rId26"/>
    <p:sldId id="302" r:id="rId27"/>
    <p:sldId id="303" r:id="rId28"/>
    <p:sldId id="304"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EB2"/>
    <a:srgbClr val="0802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880" autoAdjust="0"/>
    <p:restoredTop sz="94660"/>
  </p:normalViewPr>
  <p:slideViewPr>
    <p:cSldViewPr>
      <p:cViewPr varScale="1">
        <p:scale>
          <a:sx n="82" d="100"/>
          <a:sy n="82"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71E80-A65B-4A91-B5CA-34B6B3C33EEC}"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33A07-DDAF-4A6F-87D0-5F45D1E196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33A07-DDAF-4A6F-87D0-5F45D1E1966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33A07-DDAF-4A6F-87D0-5F45D1E1966A}"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233A07-DDAF-4A6F-87D0-5F45D1E1966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1B4694C-DDE2-486A-8CDF-0D26846C0D3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1B4694C-DDE2-486A-8CDF-0D26846C0D3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1B4694C-DDE2-486A-8CDF-0D26846C0D3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B4694C-DDE2-486A-8CDF-0D26846C0D33}" type="slidenum">
              <a:rPr lang="en-US" smtClean="0"/>
              <a:pPr/>
              <a:t>‹#›</a:t>
            </a:fld>
            <a:endParaRPr lang="en-US"/>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F4B08A-8581-4863-8856-0484B2664FB1}" type="datetimeFigureOut">
              <a:rPr lang="en-US" smtClean="0"/>
              <a:pPr/>
              <a:t>9/30/2014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1B4694C-DDE2-486A-8CDF-0D26846C0D3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F4B08A-8581-4863-8856-0484B2664FB1}" type="datetimeFigureOut">
              <a:rPr lang="en-US" smtClean="0"/>
              <a:pPr/>
              <a:t>9/30/2014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1B4694C-DDE2-486A-8CDF-0D26846C0D3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ransition>
    <p:cover dir="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7406640" cy="1472184"/>
          </a:xfrm>
        </p:spPr>
        <p:txBody>
          <a:bodyPr>
            <a:noAutofit/>
          </a:bodyPr>
          <a:lstStyle/>
          <a:p>
            <a:pPr algn="ctr"/>
            <a:r>
              <a:rPr lang="en-US" sz="9600" dirty="0" smtClean="0"/>
              <a:t>ESTP</a:t>
            </a:r>
            <a:endParaRPr lang="en-US" sz="9600" dirty="0"/>
          </a:p>
        </p:txBody>
      </p:sp>
      <p:sp>
        <p:nvSpPr>
          <p:cNvPr id="3" name="Subtitle 2"/>
          <p:cNvSpPr>
            <a:spLocks noGrp="1"/>
          </p:cNvSpPr>
          <p:nvPr>
            <p:ph type="subTitle" idx="1"/>
          </p:nvPr>
        </p:nvSpPr>
        <p:spPr>
          <a:xfrm>
            <a:off x="1066800" y="3505200"/>
            <a:ext cx="7406640" cy="1752600"/>
          </a:xfrm>
        </p:spPr>
        <p:txBody>
          <a:bodyPr>
            <a:normAutofit/>
          </a:bodyPr>
          <a:lstStyle/>
          <a:p>
            <a:pPr algn="ctr"/>
            <a:r>
              <a:rPr lang="en-US" sz="4400" dirty="0" smtClean="0">
                <a:solidFill>
                  <a:srgbClr val="250EB2"/>
                </a:solidFill>
              </a:rPr>
              <a:t>Process</a:t>
            </a:r>
            <a:r>
              <a:rPr lang="en-US" sz="4400" dirty="0" smtClean="0">
                <a:solidFill>
                  <a:srgbClr val="0070C0"/>
                </a:solidFill>
              </a:rPr>
              <a:t> </a:t>
            </a:r>
            <a:r>
              <a:rPr lang="en-US" sz="4400" dirty="0" smtClean="0">
                <a:solidFill>
                  <a:srgbClr val="250EB2"/>
                </a:solidFill>
              </a:rPr>
              <a:t>Flow</a:t>
            </a:r>
            <a:endParaRPr lang="en-US" sz="4400" dirty="0">
              <a:solidFill>
                <a:srgbClr val="250EB2"/>
              </a:solidFill>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381000"/>
            <a:ext cx="7239000" cy="457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TRAINING CENTER</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90600" y="1143000"/>
            <a:ext cx="7924800" cy="4893647"/>
          </a:xfrm>
          <a:prstGeom prst="rect">
            <a:avLst/>
          </a:prstGeom>
          <a:noFill/>
        </p:spPr>
        <p:txBody>
          <a:bodyPr wrap="square" rtlCol="0">
            <a:spAutoFit/>
          </a:bodyPr>
          <a:lstStyle/>
          <a:p>
            <a:r>
              <a:rPr lang="en-US" sz="2400" dirty="0" smtClean="0"/>
              <a:t>29) Intimating ULB regarding the selection of candidates</a:t>
            </a:r>
          </a:p>
          <a:p>
            <a:r>
              <a:rPr lang="en-US" sz="2400" dirty="0" smtClean="0"/>
              <a:t>      through computer generated letter.</a:t>
            </a:r>
          </a:p>
          <a:p>
            <a:endParaRPr lang="en-US" sz="2400" dirty="0"/>
          </a:p>
          <a:p>
            <a:r>
              <a:rPr lang="en-US" sz="2400" dirty="0" smtClean="0"/>
              <a:t>30) Marking attendance for the training programs twice a day.</a:t>
            </a:r>
          </a:p>
          <a:p>
            <a:endParaRPr lang="en-US" sz="2400" dirty="0"/>
          </a:p>
          <a:p>
            <a:r>
              <a:rPr lang="en-US" sz="2400" dirty="0" smtClean="0"/>
              <a:t>      (Training -&gt; Attendance -&gt; Add Attendance) </a:t>
            </a:r>
          </a:p>
          <a:p>
            <a:pPr marL="457200" indent="-457200">
              <a:buAutoNum type="arabicPeriod" startAt="31"/>
            </a:pPr>
            <a:r>
              <a:rPr lang="en-US" sz="2400" dirty="0" smtClean="0"/>
              <a:t>Closing of training </a:t>
            </a:r>
            <a:r>
              <a:rPr lang="en-US" sz="2400" dirty="0" err="1" smtClean="0"/>
              <a:t>programme</a:t>
            </a:r>
            <a:endParaRPr lang="en-US" sz="2400" dirty="0" smtClean="0"/>
          </a:p>
          <a:p>
            <a:pPr marL="457200" indent="-457200">
              <a:buAutoNum type="arabicPeriod" startAt="31"/>
            </a:pPr>
            <a:endParaRPr lang="en-US" sz="2400" dirty="0" smtClean="0"/>
          </a:p>
          <a:p>
            <a:pPr marL="457200" indent="-457200">
              <a:buAutoNum type="arabicPeriod" startAt="31"/>
            </a:pPr>
            <a:r>
              <a:rPr lang="en-US" sz="2400" dirty="0" smtClean="0"/>
              <a:t> Forwarding the beneficiaries to CA for the certification.</a:t>
            </a:r>
          </a:p>
          <a:p>
            <a:pPr marL="457200" indent="-457200">
              <a:buAutoNum type="arabicPeriod" startAt="31"/>
            </a:pPr>
            <a:endParaRPr lang="en-US" sz="2400" dirty="0" smtClean="0"/>
          </a:p>
          <a:p>
            <a:pPr marL="457200" indent="-457200">
              <a:buAutoNum type="arabicPeriod" startAt="31"/>
            </a:pPr>
            <a:r>
              <a:rPr lang="en-US" sz="2400" dirty="0" smtClean="0"/>
              <a:t> Entry of placement and self employment details</a:t>
            </a:r>
          </a:p>
          <a:p>
            <a:pPr marL="457200" indent="-457200">
              <a:buAutoNum type="arabicPeriod" startAt="31"/>
            </a:pPr>
            <a:endParaRPr lang="en-US" sz="2400" dirty="0" smtClean="0"/>
          </a:p>
          <a:p>
            <a:pPr marL="457200" indent="-457200">
              <a:buAutoNum type="arabicPeriod" startAt="31"/>
            </a:pPr>
            <a:r>
              <a:rPr lang="en-US" sz="2400" dirty="0" err="1" smtClean="0"/>
              <a:t>Uploding</a:t>
            </a:r>
            <a:r>
              <a:rPr lang="en-US" sz="2400" dirty="0" smtClean="0"/>
              <a:t>  Salary slips.      </a:t>
            </a:r>
            <a:endParaRPr lang="en-US" sz="2400" dirty="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533400"/>
            <a:ext cx="70104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MILESTONE of ULB</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extBox 4"/>
          <p:cNvSpPr txBox="1"/>
          <p:nvPr/>
        </p:nvSpPr>
        <p:spPr>
          <a:xfrm>
            <a:off x="990600" y="1600200"/>
            <a:ext cx="8001000" cy="2308324"/>
          </a:xfrm>
          <a:prstGeom prst="rect">
            <a:avLst/>
          </a:prstGeom>
          <a:noFill/>
        </p:spPr>
        <p:txBody>
          <a:bodyPr wrap="square" rtlCol="0">
            <a:spAutoFit/>
          </a:bodyPr>
          <a:lstStyle/>
          <a:p>
            <a:pPr marL="457200" indent="-457200"/>
            <a:r>
              <a:rPr lang="en-US" sz="2400" dirty="0" smtClean="0"/>
              <a:t>31)Assigning Certifying agency for the batches, before closing</a:t>
            </a:r>
          </a:p>
          <a:p>
            <a:pPr marL="457200" indent="-457200"/>
            <a:r>
              <a:rPr lang="en-US" sz="2400" dirty="0"/>
              <a:t>  </a:t>
            </a:r>
            <a:r>
              <a:rPr lang="en-US" sz="2400" dirty="0" smtClean="0"/>
              <a:t>    of training program by ULB is necessary.</a:t>
            </a:r>
          </a:p>
          <a:p>
            <a:pPr marL="457200" indent="-457200"/>
            <a:endParaRPr lang="en-US" sz="2400" dirty="0"/>
          </a:p>
          <a:p>
            <a:pPr marL="457200" indent="-457200"/>
            <a:r>
              <a:rPr lang="en-US" sz="2400" dirty="0" smtClean="0"/>
              <a:t>     (ESTP -&gt; Assign CA to training)</a:t>
            </a:r>
          </a:p>
          <a:p>
            <a:pPr marL="457200" indent="-457200"/>
            <a:endParaRPr lang="en-US" sz="2400" dirty="0" smtClean="0"/>
          </a:p>
          <a:p>
            <a:pPr marL="457200" indent="-457200"/>
            <a:r>
              <a:rPr lang="en-US" sz="2400" dirty="0" smtClean="0"/>
              <a:t>32 Entry of ULB Bank account details.</a:t>
            </a:r>
            <a:endParaRPr lang="en-US" sz="2400" dirty="0"/>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457200"/>
            <a:ext cx="7391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MILESTONE  of  Training Center</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90600" y="1066800"/>
            <a:ext cx="8001000" cy="4524315"/>
          </a:xfrm>
          <a:prstGeom prst="rect">
            <a:avLst/>
          </a:prstGeom>
          <a:noFill/>
        </p:spPr>
        <p:txBody>
          <a:bodyPr wrap="square" rtlCol="0">
            <a:spAutoFit/>
          </a:bodyPr>
          <a:lstStyle/>
          <a:p>
            <a:r>
              <a:rPr lang="en-US" sz="2400" dirty="0" smtClean="0"/>
              <a:t>33) Closing of training program after completion of training.</a:t>
            </a:r>
          </a:p>
          <a:p>
            <a:endParaRPr lang="en-US" sz="2400" dirty="0" smtClean="0"/>
          </a:p>
          <a:p>
            <a:r>
              <a:rPr lang="en-US" sz="2400" dirty="0"/>
              <a:t> </a:t>
            </a:r>
            <a:r>
              <a:rPr lang="en-US" sz="2400" dirty="0" smtClean="0"/>
              <a:t>     (Training -&gt; Closing of Training)</a:t>
            </a:r>
          </a:p>
          <a:p>
            <a:endParaRPr lang="en-US" sz="2400" dirty="0"/>
          </a:p>
          <a:p>
            <a:r>
              <a:rPr lang="en-US" sz="2400" dirty="0" smtClean="0"/>
              <a:t>34) Intimating CA for the assessment of the beneficiaries who</a:t>
            </a:r>
          </a:p>
          <a:p>
            <a:r>
              <a:rPr lang="en-US" sz="2400" dirty="0" smtClean="0"/>
              <a:t>      are successfully completed the training through computer</a:t>
            </a:r>
          </a:p>
          <a:p>
            <a:r>
              <a:rPr lang="en-US" sz="2400" dirty="0"/>
              <a:t> </a:t>
            </a:r>
            <a:r>
              <a:rPr lang="en-US" sz="2400" dirty="0" smtClean="0"/>
              <a:t>     generated letter.</a:t>
            </a:r>
          </a:p>
          <a:p>
            <a:endParaRPr lang="en-US" sz="2400" dirty="0"/>
          </a:p>
          <a:p>
            <a:r>
              <a:rPr lang="en-US" sz="2400" dirty="0" smtClean="0"/>
              <a:t>35) Forwarding beneficiaries to CA for Assessment.</a:t>
            </a:r>
          </a:p>
          <a:p>
            <a:endParaRPr lang="en-US" sz="2400" dirty="0"/>
          </a:p>
          <a:p>
            <a:r>
              <a:rPr lang="en-US" sz="2400" dirty="0" smtClean="0"/>
              <a:t>      (Training -&gt; Forwarding the beneficiary to CA for</a:t>
            </a:r>
          </a:p>
          <a:p>
            <a:r>
              <a:rPr lang="en-US" sz="2400" dirty="0" smtClean="0"/>
              <a:t>        Assessment)</a:t>
            </a:r>
            <a:endParaRPr lang="en-US" sz="2400" dirty="0"/>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381000"/>
            <a:ext cx="6934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Certifying Agency </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 name="TextBox 3"/>
          <p:cNvSpPr txBox="1"/>
          <p:nvPr/>
        </p:nvSpPr>
        <p:spPr>
          <a:xfrm>
            <a:off x="990600" y="1295400"/>
            <a:ext cx="7848600" cy="4893647"/>
          </a:xfrm>
          <a:prstGeom prst="rect">
            <a:avLst/>
          </a:prstGeom>
          <a:noFill/>
        </p:spPr>
        <p:txBody>
          <a:bodyPr wrap="square" rtlCol="0">
            <a:spAutoFit/>
          </a:bodyPr>
          <a:lstStyle/>
          <a:p>
            <a:pPr marL="457200" indent="-457200"/>
            <a:r>
              <a:rPr lang="en-US" sz="2400" dirty="0" smtClean="0"/>
              <a:t>36)Entering the details of the assessor.</a:t>
            </a:r>
          </a:p>
          <a:p>
            <a:pPr marL="457200" indent="-457200">
              <a:buAutoNum type="arabicParenR" startAt="32"/>
            </a:pPr>
            <a:endParaRPr lang="en-US" sz="2400" dirty="0" smtClean="0"/>
          </a:p>
          <a:p>
            <a:pPr marL="457200" indent="-457200"/>
            <a:r>
              <a:rPr lang="en-US" sz="2400" dirty="0" smtClean="0"/>
              <a:t>      (Assessor -&gt; Add/Edit Assessor)</a:t>
            </a:r>
          </a:p>
          <a:p>
            <a:pPr marL="457200" indent="-457200"/>
            <a:endParaRPr lang="en-US" sz="2400" dirty="0"/>
          </a:p>
          <a:p>
            <a:pPr marL="457200" indent="-457200"/>
            <a:r>
              <a:rPr lang="en-US" sz="2400" dirty="0" smtClean="0"/>
              <a:t>37) Assign assessor to the completed training programs.</a:t>
            </a:r>
          </a:p>
          <a:p>
            <a:pPr marL="457200" indent="-457200"/>
            <a:endParaRPr lang="en-US" sz="2400" dirty="0" smtClean="0"/>
          </a:p>
          <a:p>
            <a:pPr marL="457200" indent="-457200"/>
            <a:r>
              <a:rPr lang="en-US" sz="2400" dirty="0"/>
              <a:t> </a:t>
            </a:r>
            <a:r>
              <a:rPr lang="en-US" sz="2400" dirty="0" smtClean="0"/>
              <a:t>     (Assessor -&gt; Assign Assessor)</a:t>
            </a:r>
          </a:p>
          <a:p>
            <a:pPr marL="457200" indent="-457200"/>
            <a:endParaRPr lang="en-US" sz="2400" dirty="0"/>
          </a:p>
          <a:p>
            <a:pPr marL="457200" indent="-457200"/>
            <a:r>
              <a:rPr lang="en-US" sz="2400" dirty="0" smtClean="0"/>
              <a:t>38) Entering the assessment details of the beneficiaries.</a:t>
            </a:r>
          </a:p>
          <a:p>
            <a:pPr marL="457200" indent="-457200"/>
            <a:r>
              <a:rPr lang="en-US" sz="2400" dirty="0"/>
              <a:t> </a:t>
            </a:r>
            <a:r>
              <a:rPr lang="en-US" sz="2400" dirty="0" smtClean="0"/>
              <a:t>     If the beneficiary is failed then, application send back to ULB to repeat the same process again.</a:t>
            </a:r>
          </a:p>
          <a:p>
            <a:pPr marL="457200" indent="-457200"/>
            <a:endParaRPr lang="en-US" sz="2400" dirty="0" smtClean="0"/>
          </a:p>
          <a:p>
            <a:pPr marL="457200" indent="-457200"/>
            <a:r>
              <a:rPr lang="en-US" sz="2400" dirty="0"/>
              <a:t> </a:t>
            </a:r>
            <a:r>
              <a:rPr lang="en-US" sz="2400" dirty="0" smtClean="0"/>
              <a:t>     (Assessment -&gt; Assessment Details)</a:t>
            </a: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381000"/>
            <a:ext cx="8153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MILESTONE  After CA Completion(Training center)</a:t>
            </a:r>
            <a:endParaRPr kumimoji="0" lang="en-US"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14400" y="1219200"/>
            <a:ext cx="8229600" cy="4893647"/>
          </a:xfrm>
          <a:prstGeom prst="rect">
            <a:avLst/>
          </a:prstGeom>
          <a:noFill/>
        </p:spPr>
        <p:txBody>
          <a:bodyPr wrap="square" rtlCol="0">
            <a:spAutoFit/>
          </a:bodyPr>
          <a:lstStyle/>
          <a:p>
            <a:r>
              <a:rPr lang="en-US" sz="2400" dirty="0" smtClean="0"/>
              <a:t>39) Entering placement details of the beneficiaries.</a:t>
            </a:r>
          </a:p>
          <a:p>
            <a:endParaRPr lang="en-US" sz="2400" dirty="0" smtClean="0"/>
          </a:p>
          <a:p>
            <a:r>
              <a:rPr lang="en-US" sz="2400" dirty="0"/>
              <a:t> </a:t>
            </a:r>
            <a:r>
              <a:rPr lang="en-US" sz="2400" dirty="0" smtClean="0"/>
              <a:t>     (Placement -&gt; Placement Details -&gt; Enter Placement details)</a:t>
            </a:r>
          </a:p>
          <a:p>
            <a:endParaRPr lang="en-US" sz="2400" dirty="0"/>
          </a:p>
          <a:p>
            <a:r>
              <a:rPr lang="en-US" sz="2400" dirty="0" smtClean="0"/>
              <a:t>40) Uploading the salary slips of beneficiaries.</a:t>
            </a:r>
          </a:p>
          <a:p>
            <a:endParaRPr lang="en-US" sz="2400" dirty="0" smtClean="0"/>
          </a:p>
          <a:p>
            <a:r>
              <a:rPr lang="en-US" sz="2400" dirty="0"/>
              <a:t> </a:t>
            </a:r>
            <a:r>
              <a:rPr lang="en-US" sz="2400" dirty="0" smtClean="0"/>
              <a:t>     (Placement -&gt; Salary Slip -&gt; Upload salary slip)</a:t>
            </a:r>
          </a:p>
          <a:p>
            <a:endParaRPr lang="en-US" sz="2400" dirty="0"/>
          </a:p>
          <a:p>
            <a:r>
              <a:rPr lang="en-US" sz="2400" dirty="0" smtClean="0"/>
              <a:t>41) Entering self employed details of the beneficiaries.</a:t>
            </a:r>
          </a:p>
          <a:p>
            <a:r>
              <a:rPr lang="en-US" sz="2400" dirty="0"/>
              <a:t> </a:t>
            </a:r>
            <a:r>
              <a:rPr lang="en-US" sz="2400" dirty="0" smtClean="0"/>
              <a:t>     (Uploading the self declaration form)</a:t>
            </a:r>
          </a:p>
          <a:p>
            <a:endParaRPr lang="en-US" sz="2400" dirty="0" smtClean="0"/>
          </a:p>
          <a:p>
            <a:r>
              <a:rPr lang="en-US" sz="2400" dirty="0"/>
              <a:t> </a:t>
            </a:r>
            <a:r>
              <a:rPr lang="en-US" sz="2400" dirty="0" smtClean="0"/>
              <a:t>     (Placement -&gt; Self Employee Details -&gt; Insert self employee</a:t>
            </a:r>
          </a:p>
          <a:p>
            <a:r>
              <a:rPr lang="en-US" sz="2400" dirty="0"/>
              <a:t> </a:t>
            </a:r>
            <a:r>
              <a:rPr lang="en-US" sz="2400" dirty="0" smtClean="0"/>
              <a:t>       details)</a:t>
            </a:r>
            <a:endParaRPr lang="en-US" sz="2400" dirty="0"/>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Rectangle 2"/>
          <p:cNvSpPr/>
          <p:nvPr/>
        </p:nvSpPr>
        <p:spPr>
          <a:xfrm>
            <a:off x="990600" y="1066800"/>
            <a:ext cx="7772400" cy="461665"/>
          </a:xfrm>
          <a:prstGeom prst="rect">
            <a:avLst/>
          </a:prstGeom>
        </p:spPr>
        <p:txBody>
          <a:bodyPr wrap="square">
            <a:spAutoFit/>
          </a:bodyPr>
          <a:lstStyle/>
          <a:p>
            <a:r>
              <a:rPr lang="en-US" sz="2400" b="1" dirty="0" smtClean="0">
                <a:solidFill>
                  <a:schemeClr val="accent3">
                    <a:lumMod val="75000"/>
                  </a:schemeClr>
                </a:solidFill>
              </a:rPr>
              <a:t>1.Average income of self and wage employment:</a:t>
            </a:r>
            <a:endParaRPr lang="en-US" sz="2400" dirty="0">
              <a:solidFill>
                <a:schemeClr val="accent3">
                  <a:lumMod val="75000"/>
                </a:schemeClr>
              </a:solidFill>
            </a:endParaRPr>
          </a:p>
        </p:txBody>
      </p:sp>
      <p:sp>
        <p:nvSpPr>
          <p:cNvPr id="4" name="TextBox 3"/>
          <p:cNvSpPr txBox="1"/>
          <p:nvPr/>
        </p:nvSpPr>
        <p:spPr>
          <a:xfrm>
            <a:off x="1066800" y="1752600"/>
            <a:ext cx="7696200" cy="3046988"/>
          </a:xfrm>
          <a:prstGeom prst="rect">
            <a:avLst/>
          </a:prstGeom>
          <a:noFill/>
        </p:spPr>
        <p:txBody>
          <a:bodyPr wrap="square" rtlCol="0">
            <a:spAutoFit/>
          </a:bodyPr>
          <a:lstStyle/>
          <a:p>
            <a:pPr algn="just"/>
            <a:r>
              <a:rPr lang="en-US" sz="2400" dirty="0" smtClean="0"/>
              <a:t>This report shows the average income of self and wage employment of the beneficiaries by state wise as well as by trade wise</a:t>
            </a:r>
            <a:r>
              <a:rPr lang="en-US" sz="2400" b="1" dirty="0" smtClean="0"/>
              <a:t>. </a:t>
            </a:r>
            <a:r>
              <a:rPr lang="en-US" sz="2400" dirty="0" smtClean="0"/>
              <a:t>This is a drill down report. When you select the ‘Type’ state wise, It shows the state wise report.  By clicking the state name you can see ULB wise report.</a:t>
            </a:r>
          </a:p>
          <a:p>
            <a:pPr algn="just"/>
            <a:endParaRPr lang="en-US" sz="2400" dirty="0" smtClean="0"/>
          </a:p>
          <a:p>
            <a:pPr algn="just"/>
            <a:r>
              <a:rPr lang="en-IN" sz="2400" dirty="0" smtClean="0"/>
              <a:t>The </a:t>
            </a:r>
            <a:r>
              <a:rPr lang="en-US" sz="2400" dirty="0" smtClean="0"/>
              <a:t>drill down </a:t>
            </a:r>
            <a:r>
              <a:rPr lang="en-IN" sz="2400" dirty="0" smtClean="0"/>
              <a:t>report will be displayed as below:</a:t>
            </a:r>
            <a:endParaRPr lang="en-US" sz="2400" dirty="0" smtClean="0"/>
          </a:p>
          <a:p>
            <a:pPr algn="just"/>
            <a:endParaRPr lang="en-US" sz="2400"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9" name="Picture 8"/>
          <p:cNvPicPr/>
          <p:nvPr/>
        </p:nvPicPr>
        <p:blipFill>
          <a:blip r:embed="rId2" cstate="print"/>
          <a:srcRect l="8654" t="12079" r="11859" b="5361"/>
          <a:stretch>
            <a:fillRect/>
          </a:stretch>
        </p:blipFill>
        <p:spPr bwMode="auto">
          <a:xfrm>
            <a:off x="1143000" y="838200"/>
            <a:ext cx="7620000" cy="5334000"/>
          </a:xfrm>
          <a:prstGeom prst="rect">
            <a:avLst/>
          </a:prstGeom>
          <a:noFill/>
          <a:ln w="9525">
            <a:solidFill>
              <a:schemeClr val="tx1"/>
            </a:solidFill>
            <a:miter lim="800000"/>
            <a:headEnd/>
            <a:tailEnd/>
          </a:ln>
        </p:spPr>
      </p:pic>
      <p:sp>
        <p:nvSpPr>
          <p:cNvPr id="13" name="AutoShape 3"/>
          <p:cNvSpPr>
            <a:spLocks noChangeArrowheads="1"/>
          </p:cNvSpPr>
          <p:nvPr/>
        </p:nvSpPr>
        <p:spPr bwMode="auto">
          <a:xfrm>
            <a:off x="533400" y="2667000"/>
            <a:ext cx="1381125" cy="1143000"/>
          </a:xfrm>
          <a:prstGeom prst="roundRect">
            <a:avLst>
              <a:gd name="adj" fmla="val 16667"/>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400" b="1" i="0" u="none" strike="noStrike" cap="none" normalizeH="0" baseline="0" dirty="0" smtClean="0">
                <a:ln>
                  <a:noFill/>
                </a:ln>
                <a:solidFill>
                  <a:schemeClr val="tx2">
                    <a:lumMod val="75000"/>
                  </a:schemeClr>
                </a:solidFill>
                <a:effectLst/>
                <a:latin typeface="Calibri" pitchFamily="34" charset="0"/>
                <a:cs typeface="Arial" pitchFamily="34" charset="0"/>
                <a:hlinkClick r:id="rId3" action="ppaction://hlinksldjump"/>
              </a:rPr>
              <a:t>Click on state name to get ULB wise details</a:t>
            </a:r>
            <a:endParaRPr kumimoji="0" lang="en-US" sz="14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cxnSp>
        <p:nvCxnSpPr>
          <p:cNvPr id="15" name="Straight Arrow Connector 14"/>
          <p:cNvCxnSpPr/>
          <p:nvPr/>
        </p:nvCxnSpPr>
        <p:spPr>
          <a:xfrm rot="10800000">
            <a:off x="1905000" y="3200400"/>
            <a:ext cx="1143000" cy="457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900" decel="100000" fill="hold"/>
                                        <p:tgtEl>
                                          <p:spTgt spid="1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8974" t="10674" r="10577" b="5633"/>
          <a:stretch>
            <a:fillRect/>
          </a:stretch>
        </p:blipFill>
        <p:spPr bwMode="auto">
          <a:xfrm>
            <a:off x="1066800" y="1524000"/>
            <a:ext cx="7696200" cy="4876800"/>
          </a:xfrm>
          <a:prstGeom prst="rect">
            <a:avLst/>
          </a:prstGeom>
          <a:noFill/>
          <a:ln w="9525">
            <a:solidFill>
              <a:schemeClr val="tx1"/>
            </a:solidFill>
            <a:miter lim="800000"/>
            <a:headEnd/>
            <a:tailEnd/>
          </a:ln>
        </p:spPr>
      </p:pic>
      <p:sp>
        <p:nvSpPr>
          <p:cNvPr id="4"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extBox 4"/>
          <p:cNvSpPr txBox="1"/>
          <p:nvPr/>
        </p:nvSpPr>
        <p:spPr>
          <a:xfrm>
            <a:off x="990600" y="838200"/>
            <a:ext cx="7772400" cy="369332"/>
          </a:xfrm>
          <a:prstGeom prst="rect">
            <a:avLst/>
          </a:prstGeom>
          <a:noFill/>
        </p:spPr>
        <p:txBody>
          <a:bodyPr wrap="square" rtlCol="0">
            <a:spAutoFit/>
          </a:bodyPr>
          <a:lstStyle/>
          <a:p>
            <a:r>
              <a:rPr lang="en-US" dirty="0" smtClean="0"/>
              <a:t>ULB wise report : </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848600" cy="830997"/>
          </a:xfrm>
          <a:prstGeom prst="rect">
            <a:avLst/>
          </a:prstGeom>
          <a:noFill/>
        </p:spPr>
        <p:txBody>
          <a:bodyPr wrap="square" rtlCol="0">
            <a:spAutoFit/>
          </a:bodyPr>
          <a:lstStyle/>
          <a:p>
            <a:r>
              <a:rPr lang="en-US" sz="2400" b="1" dirty="0" smtClean="0">
                <a:solidFill>
                  <a:schemeClr val="accent3">
                    <a:lumMod val="75000"/>
                  </a:schemeClr>
                </a:solidFill>
              </a:rPr>
              <a:t>2.Monthly Progress Report For Employment  through Skills Training and Placement</a:t>
            </a:r>
            <a:r>
              <a:rPr lang="en-US" sz="2400" dirty="0" smtClean="0">
                <a:solidFill>
                  <a:schemeClr val="accent3">
                    <a:lumMod val="75000"/>
                  </a:schemeClr>
                </a:solidFill>
              </a:rPr>
              <a:t>: </a:t>
            </a:r>
            <a:endParaRPr lang="en-US" sz="2400" dirty="0">
              <a:solidFill>
                <a:schemeClr val="accent3">
                  <a:lumMod val="75000"/>
                </a:schemeClr>
              </a:solidFill>
            </a:endParaRPr>
          </a:p>
        </p:txBody>
      </p:sp>
      <p:sp>
        <p:nvSpPr>
          <p:cNvPr id="3" name="TextBox 2"/>
          <p:cNvSpPr txBox="1"/>
          <p:nvPr/>
        </p:nvSpPr>
        <p:spPr>
          <a:xfrm>
            <a:off x="990600" y="1828800"/>
            <a:ext cx="7848600" cy="2215991"/>
          </a:xfrm>
          <a:prstGeom prst="rect">
            <a:avLst/>
          </a:prstGeom>
          <a:noFill/>
        </p:spPr>
        <p:txBody>
          <a:bodyPr wrap="square" rtlCol="0">
            <a:spAutoFit/>
          </a:bodyPr>
          <a:lstStyle/>
          <a:p>
            <a:pPr lvl="0" algn="just"/>
            <a:r>
              <a:rPr lang="en-US" sz="2400" dirty="0" smtClean="0"/>
              <a:t>This report shows the no. beneficiaries trained in a month, no. of beneficiaries received Certificate ,no. of candidates placed in employment and no. of candidates  self-employed and empanelment details and also display the total amount disbursed for STPs and CAs</a:t>
            </a:r>
            <a:r>
              <a:rPr lang="en-US" sz="2400" b="1" dirty="0" smtClean="0"/>
              <a:t>. </a:t>
            </a:r>
            <a:r>
              <a:rPr lang="en-US" sz="2400" dirty="0" smtClean="0"/>
              <a:t> </a:t>
            </a:r>
          </a:p>
          <a:p>
            <a:endParaRPr lang="en-US" dirty="0"/>
          </a:p>
        </p:txBody>
      </p:sp>
      <p:sp>
        <p:nvSpPr>
          <p:cNvPr id="4"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extBox 4"/>
          <p:cNvSpPr txBox="1"/>
          <p:nvPr/>
        </p:nvSpPr>
        <p:spPr>
          <a:xfrm>
            <a:off x="1066800" y="3962400"/>
            <a:ext cx="7543800" cy="461665"/>
          </a:xfrm>
          <a:prstGeom prst="rect">
            <a:avLst/>
          </a:prstGeom>
          <a:noFill/>
        </p:spPr>
        <p:txBody>
          <a:bodyPr wrap="square" rtlCol="0">
            <a:spAutoFit/>
          </a:bodyPr>
          <a:lstStyle/>
          <a:p>
            <a:r>
              <a:rPr lang="en-US" sz="2400" b="1" dirty="0" smtClean="0">
                <a:solidFill>
                  <a:schemeClr val="accent3">
                    <a:lumMod val="75000"/>
                  </a:schemeClr>
                </a:solidFill>
              </a:rPr>
              <a:t>3.Beneficiary Details State Wise: </a:t>
            </a:r>
            <a:endParaRPr lang="en-US" sz="2400" dirty="0">
              <a:solidFill>
                <a:schemeClr val="accent3">
                  <a:lumMod val="75000"/>
                </a:schemeClr>
              </a:solidFill>
            </a:endParaRPr>
          </a:p>
        </p:txBody>
      </p:sp>
      <p:sp>
        <p:nvSpPr>
          <p:cNvPr id="6" name="TextBox 5"/>
          <p:cNvSpPr txBox="1"/>
          <p:nvPr/>
        </p:nvSpPr>
        <p:spPr>
          <a:xfrm>
            <a:off x="990600" y="4648200"/>
            <a:ext cx="7772400" cy="1477328"/>
          </a:xfrm>
          <a:prstGeom prst="rect">
            <a:avLst/>
          </a:prstGeom>
          <a:noFill/>
        </p:spPr>
        <p:txBody>
          <a:bodyPr wrap="square" rtlCol="0">
            <a:spAutoFit/>
          </a:bodyPr>
          <a:lstStyle/>
          <a:p>
            <a:pPr lvl="0" algn="just"/>
            <a:r>
              <a:rPr lang="en-US" sz="2400" dirty="0" smtClean="0"/>
              <a:t>This report shows the trade wise beneficiaries in a particular state for a particular financial year. This report is available for SMMU and ULB.</a:t>
            </a:r>
          </a:p>
          <a:p>
            <a:endParaRPr lang="en-US"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838200"/>
            <a:ext cx="8001000" cy="461665"/>
          </a:xfrm>
          <a:prstGeom prst="rect">
            <a:avLst/>
          </a:prstGeom>
          <a:noFill/>
        </p:spPr>
        <p:txBody>
          <a:bodyPr wrap="square" rtlCol="0">
            <a:spAutoFit/>
          </a:bodyPr>
          <a:lstStyle/>
          <a:p>
            <a:r>
              <a:rPr lang="en-US" sz="2400" b="1" dirty="0" smtClean="0">
                <a:solidFill>
                  <a:schemeClr val="accent3">
                    <a:lumMod val="75000"/>
                  </a:schemeClr>
                </a:solidFill>
              </a:rPr>
              <a:t>4.Certifying Agency Report Beneficiary wise: </a:t>
            </a:r>
            <a:endParaRPr lang="en-US" sz="2400" dirty="0">
              <a:solidFill>
                <a:schemeClr val="accent3">
                  <a:lumMod val="75000"/>
                </a:schemeClr>
              </a:solidFill>
            </a:endParaRPr>
          </a:p>
        </p:txBody>
      </p:sp>
      <p:sp>
        <p:nvSpPr>
          <p:cNvPr id="7" name="TextBox 6"/>
          <p:cNvSpPr txBox="1"/>
          <p:nvPr/>
        </p:nvSpPr>
        <p:spPr>
          <a:xfrm>
            <a:off x="1066800" y="1371600"/>
            <a:ext cx="7772400" cy="2585323"/>
          </a:xfrm>
          <a:prstGeom prst="rect">
            <a:avLst/>
          </a:prstGeom>
          <a:noFill/>
        </p:spPr>
        <p:txBody>
          <a:bodyPr wrap="square" rtlCol="0">
            <a:spAutoFit/>
          </a:bodyPr>
          <a:lstStyle/>
          <a:p>
            <a:pPr lvl="0" algn="just"/>
            <a:r>
              <a:rPr lang="en-US" sz="2400" dirty="0" smtClean="0"/>
              <a:t>This report shows the no of beneficiaries certified by different  CA’s in a  particular financial year. This is a drill down report. By clicking on CA name, the list of training programs certified by the selected CA will be displayed.  By clicking on the no. of beneficiaries the beneficiary details will be displayed. This report is available for SMMU and ULB.  </a:t>
            </a:r>
          </a:p>
          <a:p>
            <a:pPr algn="just"/>
            <a:endParaRPr lang="en-US" dirty="0"/>
          </a:p>
        </p:txBody>
      </p:sp>
      <p:sp>
        <p:nvSpPr>
          <p:cNvPr id="9" name="TextBox 8"/>
          <p:cNvSpPr txBox="1"/>
          <p:nvPr/>
        </p:nvSpPr>
        <p:spPr>
          <a:xfrm>
            <a:off x="990600" y="3962400"/>
            <a:ext cx="7696200" cy="461665"/>
          </a:xfrm>
          <a:prstGeom prst="rect">
            <a:avLst/>
          </a:prstGeom>
          <a:noFill/>
        </p:spPr>
        <p:txBody>
          <a:bodyPr wrap="square" rtlCol="0">
            <a:spAutoFit/>
          </a:bodyPr>
          <a:lstStyle/>
          <a:p>
            <a:r>
              <a:rPr lang="en-US" sz="2400" b="1" dirty="0" smtClean="0">
                <a:solidFill>
                  <a:schemeClr val="accent3">
                    <a:lumMod val="75000"/>
                  </a:schemeClr>
                </a:solidFill>
              </a:rPr>
              <a:t>5.Beneficiary List Year wise:</a:t>
            </a:r>
            <a:r>
              <a:rPr lang="en-US" sz="2400" dirty="0" smtClean="0">
                <a:solidFill>
                  <a:schemeClr val="accent3">
                    <a:lumMod val="75000"/>
                  </a:schemeClr>
                </a:solidFill>
              </a:rPr>
              <a:t> </a:t>
            </a:r>
            <a:endParaRPr lang="en-US" sz="2400" dirty="0">
              <a:solidFill>
                <a:schemeClr val="accent3">
                  <a:lumMod val="75000"/>
                </a:schemeClr>
              </a:solidFill>
            </a:endParaRPr>
          </a:p>
        </p:txBody>
      </p:sp>
      <p:sp>
        <p:nvSpPr>
          <p:cNvPr id="10" name="TextBox 9"/>
          <p:cNvSpPr txBox="1"/>
          <p:nvPr/>
        </p:nvSpPr>
        <p:spPr>
          <a:xfrm>
            <a:off x="990600" y="4648200"/>
            <a:ext cx="7924800" cy="1846659"/>
          </a:xfrm>
          <a:prstGeom prst="rect">
            <a:avLst/>
          </a:prstGeom>
          <a:noFill/>
        </p:spPr>
        <p:txBody>
          <a:bodyPr wrap="square" rtlCol="0">
            <a:spAutoFit/>
          </a:bodyPr>
          <a:lstStyle/>
          <a:p>
            <a:pPr lvl="0" algn="just"/>
            <a:r>
              <a:rPr lang="en-US" sz="2400" dirty="0" smtClean="0"/>
              <a:t>This report shows the state wise, ULB wise beneficiaries for a particular financial year. It shows all the beneficiaries detail those who are completed the training program as well as in progress. This report is available for SMMU and ULB.</a:t>
            </a:r>
          </a:p>
          <a:p>
            <a:pPr algn="just"/>
            <a:endParaRPr lang="en-US" dirty="0"/>
          </a:p>
        </p:txBody>
      </p:sp>
      <p:sp>
        <p:nvSpPr>
          <p:cNvPr id="11"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381000"/>
            <a:ext cx="80010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NMMU</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066800" y="1143000"/>
            <a:ext cx="7848600" cy="4216539"/>
          </a:xfrm>
          <a:prstGeom prst="rect">
            <a:avLst/>
          </a:prstGeom>
          <a:noFill/>
        </p:spPr>
        <p:txBody>
          <a:bodyPr wrap="square" rtlCol="0">
            <a:spAutoFit/>
          </a:bodyPr>
          <a:lstStyle/>
          <a:p>
            <a:pPr marL="342900" indent="-342900">
              <a:buFont typeface="+mj-lt"/>
              <a:buAutoNum type="arabicParenR"/>
            </a:pPr>
            <a:r>
              <a:rPr lang="en-US" sz="2400" dirty="0" smtClean="0"/>
              <a:t>Fixing financial year wise targets for the states.</a:t>
            </a:r>
          </a:p>
          <a:p>
            <a:pPr marL="342900" indent="-342900">
              <a:buFont typeface="+mj-lt"/>
              <a:buAutoNum type="arabicParenR"/>
            </a:pPr>
            <a:endParaRPr lang="en-US" sz="2400" dirty="0"/>
          </a:p>
          <a:p>
            <a:pPr marL="342900" indent="-342900">
              <a:buFont typeface="+mj-lt"/>
              <a:buAutoNum type="arabicParenR"/>
            </a:pPr>
            <a:r>
              <a:rPr lang="en-US" sz="2400" dirty="0" smtClean="0"/>
              <a:t>Adding new trades in ESTP.</a:t>
            </a:r>
          </a:p>
          <a:p>
            <a:pPr marL="342900" indent="-342900">
              <a:buFont typeface="+mj-lt"/>
              <a:buAutoNum type="arabicParenR"/>
            </a:pPr>
            <a:endParaRPr lang="en-US" sz="2400" dirty="0"/>
          </a:p>
          <a:p>
            <a:pPr marL="342900" indent="-342900">
              <a:buFont typeface="+mj-lt"/>
              <a:buAutoNum type="arabicParenR"/>
            </a:pPr>
            <a:r>
              <a:rPr lang="en-US" sz="2400" dirty="0" smtClean="0"/>
              <a:t>Adding new courses.</a:t>
            </a:r>
          </a:p>
          <a:p>
            <a:pPr marL="342900" indent="-342900">
              <a:buFont typeface="+mj-lt"/>
              <a:buAutoNum type="arabicParenR"/>
            </a:pPr>
            <a:endParaRPr lang="en-US" sz="2400" dirty="0"/>
          </a:p>
          <a:p>
            <a:pPr marL="342900" indent="-342900">
              <a:buFont typeface="+mj-lt"/>
              <a:buAutoNum type="arabicParenR"/>
            </a:pPr>
            <a:r>
              <a:rPr lang="en-US" sz="2400" dirty="0" smtClean="0"/>
              <a:t>Adding curriculum for the course.</a:t>
            </a:r>
          </a:p>
          <a:p>
            <a:pPr marL="342900" indent="-342900">
              <a:buFont typeface="+mj-lt"/>
              <a:buAutoNum type="arabicParenR"/>
            </a:pPr>
            <a:endParaRPr lang="en-US" sz="2400" dirty="0"/>
          </a:p>
          <a:p>
            <a:pPr marL="342900" indent="-342900">
              <a:buFont typeface="+mj-lt"/>
              <a:buAutoNum type="arabicParenR"/>
            </a:pPr>
            <a:r>
              <a:rPr lang="en-US" sz="2400" dirty="0" smtClean="0"/>
              <a:t>Finalization of institutes and creating user credentials for institute.</a:t>
            </a:r>
          </a:p>
          <a:p>
            <a:pPr marL="342900" indent="-342900">
              <a:buFont typeface="+mj-lt"/>
              <a:buAutoNum type="arabicParenR"/>
            </a:pPr>
            <a:endParaRPr lang="en-US" sz="2800" dirty="0" smtClean="0"/>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924800" cy="461665"/>
          </a:xfrm>
          <a:prstGeom prst="rect">
            <a:avLst/>
          </a:prstGeom>
          <a:noFill/>
        </p:spPr>
        <p:txBody>
          <a:bodyPr wrap="square" rtlCol="0">
            <a:spAutoFit/>
          </a:bodyPr>
          <a:lstStyle/>
          <a:p>
            <a:r>
              <a:rPr lang="en-US" sz="2400" b="1" dirty="0" smtClean="0">
                <a:solidFill>
                  <a:schemeClr val="accent3">
                    <a:lumMod val="75000"/>
                  </a:schemeClr>
                </a:solidFill>
              </a:rPr>
              <a:t>6.Beneficiary List Institute/Year wise:</a:t>
            </a:r>
            <a:endParaRPr lang="en-US" sz="2400" dirty="0">
              <a:solidFill>
                <a:schemeClr val="accent3">
                  <a:lumMod val="75000"/>
                </a:schemeClr>
              </a:solidFill>
            </a:endParaRPr>
          </a:p>
        </p:txBody>
      </p:sp>
      <p:sp>
        <p:nvSpPr>
          <p:cNvPr id="3" name="TextBox 2"/>
          <p:cNvSpPr txBox="1"/>
          <p:nvPr/>
        </p:nvSpPr>
        <p:spPr>
          <a:xfrm>
            <a:off x="1066800" y="1295400"/>
            <a:ext cx="7772400" cy="1938992"/>
          </a:xfrm>
          <a:prstGeom prst="rect">
            <a:avLst/>
          </a:prstGeom>
          <a:noFill/>
        </p:spPr>
        <p:txBody>
          <a:bodyPr wrap="square" rtlCol="0">
            <a:spAutoFit/>
          </a:bodyPr>
          <a:lstStyle/>
          <a:p>
            <a:pPr algn="just"/>
            <a:r>
              <a:rPr lang="en-US" sz="2400" dirty="0" smtClean="0"/>
              <a:t>It shows the Institute wise list of beneficiaries trained in the training programme in a financial year. By clicking on Institute name, the list of training programmers conducted by the selected Institute will be displayed.  By clicking on the no. of beneficiaries the beneficiary details will be displayed. </a:t>
            </a:r>
            <a:endParaRPr lang="en-US" sz="2400" dirty="0"/>
          </a:p>
        </p:txBody>
      </p:sp>
      <p:sp>
        <p:nvSpPr>
          <p:cNvPr id="4" name="TextBox 3"/>
          <p:cNvSpPr txBox="1"/>
          <p:nvPr/>
        </p:nvSpPr>
        <p:spPr>
          <a:xfrm>
            <a:off x="914400" y="3429000"/>
            <a:ext cx="8229600" cy="738664"/>
          </a:xfrm>
          <a:prstGeom prst="rect">
            <a:avLst/>
          </a:prstGeom>
          <a:noFill/>
        </p:spPr>
        <p:txBody>
          <a:bodyPr wrap="square" rtlCol="0">
            <a:spAutoFit/>
          </a:bodyPr>
          <a:lstStyle/>
          <a:p>
            <a:pPr lvl="0"/>
            <a:r>
              <a:rPr lang="en-US" sz="2400" b="1" dirty="0" smtClean="0">
                <a:solidFill>
                  <a:schemeClr val="accent3">
                    <a:lumMod val="75000"/>
                  </a:schemeClr>
                </a:solidFill>
              </a:rPr>
              <a:t>7.ESTP Report of Financial Allocation Vs Achievement:</a:t>
            </a:r>
            <a:endParaRPr lang="en-US" sz="2400" dirty="0" smtClean="0">
              <a:solidFill>
                <a:schemeClr val="accent3">
                  <a:lumMod val="75000"/>
                </a:schemeClr>
              </a:solidFill>
            </a:endParaRPr>
          </a:p>
          <a:p>
            <a:endParaRPr lang="en-US" dirty="0"/>
          </a:p>
        </p:txBody>
      </p:sp>
      <p:sp>
        <p:nvSpPr>
          <p:cNvPr id="8"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9" name="TextBox 8"/>
          <p:cNvSpPr txBox="1"/>
          <p:nvPr/>
        </p:nvSpPr>
        <p:spPr>
          <a:xfrm>
            <a:off x="1066800" y="3962400"/>
            <a:ext cx="7696200" cy="1569660"/>
          </a:xfrm>
          <a:prstGeom prst="rect">
            <a:avLst/>
          </a:prstGeom>
          <a:noFill/>
        </p:spPr>
        <p:txBody>
          <a:bodyPr wrap="square" rtlCol="0">
            <a:spAutoFit/>
          </a:bodyPr>
          <a:lstStyle/>
          <a:p>
            <a:r>
              <a:rPr lang="en-US" sz="2400" dirty="0" smtClean="0"/>
              <a:t>It shows the state wise total financial allocation amount and total expenditure amount of ESTP and SEP for particular financial year. This is a drill down report. By clicking on state name you can see the ULB wise details of allocation report. </a:t>
            </a:r>
            <a:endParaRPr lang="en-US" sz="2400"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90600" y="838200"/>
            <a:ext cx="7848600" cy="461665"/>
          </a:xfrm>
          <a:prstGeom prst="rect">
            <a:avLst/>
          </a:prstGeom>
          <a:noFill/>
        </p:spPr>
        <p:txBody>
          <a:bodyPr wrap="square" rtlCol="0">
            <a:spAutoFit/>
          </a:bodyPr>
          <a:lstStyle/>
          <a:p>
            <a:r>
              <a:rPr lang="en-US" sz="2400" b="1" dirty="0" smtClean="0">
                <a:solidFill>
                  <a:schemeClr val="accent3">
                    <a:lumMod val="75000"/>
                  </a:schemeClr>
                </a:solidFill>
              </a:rPr>
              <a:t>8.Beneficiaries Details Category Wise:</a:t>
            </a:r>
            <a:endParaRPr lang="en-US" sz="2400" dirty="0">
              <a:solidFill>
                <a:schemeClr val="accent3">
                  <a:lumMod val="75000"/>
                </a:schemeClr>
              </a:solidFill>
            </a:endParaRPr>
          </a:p>
        </p:txBody>
      </p:sp>
      <p:sp>
        <p:nvSpPr>
          <p:cNvPr id="4" name="TextBox 3"/>
          <p:cNvSpPr txBox="1"/>
          <p:nvPr/>
        </p:nvSpPr>
        <p:spPr>
          <a:xfrm>
            <a:off x="1066800" y="1371600"/>
            <a:ext cx="7772400" cy="2215991"/>
          </a:xfrm>
          <a:prstGeom prst="rect">
            <a:avLst/>
          </a:prstGeom>
          <a:noFill/>
        </p:spPr>
        <p:txBody>
          <a:bodyPr wrap="square" rtlCol="0">
            <a:spAutoFit/>
          </a:bodyPr>
          <a:lstStyle/>
          <a:p>
            <a:pPr lvl="0" algn="just"/>
            <a:r>
              <a:rPr lang="en-US" sz="2400" dirty="0" smtClean="0"/>
              <a:t>This report shows ULB wise and under the ULB the  category wise beneficiaries trained in a particular period for a particular state. This is a drill down report. By clicking on the count of beneficiaries the beneficiary’s details will be displayed. This report is available for SMMU and ULB.</a:t>
            </a:r>
          </a:p>
          <a:p>
            <a:pPr algn="just"/>
            <a:endParaRPr lang="en-US" dirty="0"/>
          </a:p>
        </p:txBody>
      </p:sp>
      <p:sp>
        <p:nvSpPr>
          <p:cNvPr id="5" name="TextBox 4"/>
          <p:cNvSpPr txBox="1"/>
          <p:nvPr/>
        </p:nvSpPr>
        <p:spPr>
          <a:xfrm>
            <a:off x="990600" y="3581400"/>
            <a:ext cx="7848600" cy="461665"/>
          </a:xfrm>
          <a:prstGeom prst="rect">
            <a:avLst/>
          </a:prstGeom>
          <a:noFill/>
        </p:spPr>
        <p:txBody>
          <a:bodyPr wrap="square" rtlCol="0">
            <a:spAutoFit/>
          </a:bodyPr>
          <a:lstStyle/>
          <a:p>
            <a:r>
              <a:rPr lang="en-US" sz="2400" b="1" dirty="0" smtClean="0">
                <a:solidFill>
                  <a:schemeClr val="accent3">
                    <a:lumMod val="75000"/>
                  </a:schemeClr>
                </a:solidFill>
              </a:rPr>
              <a:t>9.Beneficiaries Details Education wise: </a:t>
            </a:r>
            <a:endParaRPr lang="en-US" sz="2400" dirty="0">
              <a:solidFill>
                <a:schemeClr val="accent3">
                  <a:lumMod val="75000"/>
                </a:schemeClr>
              </a:solidFill>
            </a:endParaRPr>
          </a:p>
        </p:txBody>
      </p:sp>
      <p:sp>
        <p:nvSpPr>
          <p:cNvPr id="6" name="TextBox 5"/>
          <p:cNvSpPr txBox="1"/>
          <p:nvPr/>
        </p:nvSpPr>
        <p:spPr>
          <a:xfrm>
            <a:off x="1066800" y="4114800"/>
            <a:ext cx="7772400" cy="2215991"/>
          </a:xfrm>
          <a:prstGeom prst="rect">
            <a:avLst/>
          </a:prstGeom>
          <a:noFill/>
        </p:spPr>
        <p:txBody>
          <a:bodyPr wrap="square" rtlCol="0">
            <a:spAutoFit/>
          </a:bodyPr>
          <a:lstStyle/>
          <a:p>
            <a:pPr lvl="0" algn="just"/>
            <a:r>
              <a:rPr lang="en-US" sz="2400" dirty="0" smtClean="0"/>
              <a:t>This report shows ULB wise and under the ULB the Education wise beneficiaries trained in a particular period for a particular </a:t>
            </a:r>
            <a:r>
              <a:rPr lang="en-US" sz="2400" dirty="0" err="1" smtClean="0"/>
              <a:t>ststate</a:t>
            </a:r>
            <a:r>
              <a:rPr lang="en-US" sz="2400" dirty="0" smtClean="0"/>
              <a:t>. This is a drill down report. By clicking on the count of beneficiaries the beneficiary’s details will be displayed. This report is available for SMMU and ULB.</a:t>
            </a:r>
          </a:p>
          <a:p>
            <a:pPr algn="just"/>
            <a:endParaRPr lang="en-US" dirty="0"/>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8001000" cy="430887"/>
          </a:xfrm>
          <a:prstGeom prst="rect">
            <a:avLst/>
          </a:prstGeom>
          <a:noFill/>
        </p:spPr>
        <p:txBody>
          <a:bodyPr wrap="square" rtlCol="0">
            <a:spAutoFit/>
          </a:bodyPr>
          <a:lstStyle/>
          <a:p>
            <a:r>
              <a:rPr lang="en-US" sz="2200" b="1" dirty="0" smtClean="0">
                <a:solidFill>
                  <a:schemeClr val="accent3">
                    <a:lumMod val="75000"/>
                  </a:schemeClr>
                </a:solidFill>
              </a:rPr>
              <a:t>10.No. of Organizations Empanelled (Certifying Agencies): </a:t>
            </a:r>
            <a:endParaRPr lang="en-US" sz="2200" dirty="0">
              <a:solidFill>
                <a:schemeClr val="accent3">
                  <a:lumMod val="75000"/>
                </a:schemeClr>
              </a:solidFill>
            </a:endParaRPr>
          </a:p>
        </p:txBody>
      </p:sp>
      <p:sp>
        <p:nvSpPr>
          <p:cNvPr id="5" name="TextBox 4"/>
          <p:cNvSpPr txBox="1"/>
          <p:nvPr/>
        </p:nvSpPr>
        <p:spPr>
          <a:xfrm>
            <a:off x="990600" y="1371600"/>
            <a:ext cx="7772400" cy="1477328"/>
          </a:xfrm>
          <a:prstGeom prst="rect">
            <a:avLst/>
          </a:prstGeom>
          <a:noFill/>
        </p:spPr>
        <p:txBody>
          <a:bodyPr wrap="square" rtlCol="0">
            <a:spAutoFit/>
          </a:bodyPr>
          <a:lstStyle/>
          <a:p>
            <a:pPr lvl="0" algn="just"/>
            <a:r>
              <a:rPr lang="en-US" sz="2400" dirty="0" smtClean="0"/>
              <a:t>This report shows the Certifying Agencies which are empanelled with NULM. This report shows the state wise empanelled CA’s as well as trade wise empanelled CA’s.</a:t>
            </a:r>
          </a:p>
          <a:p>
            <a:pPr algn="just"/>
            <a:endParaRPr lang="en-US" dirty="0"/>
          </a:p>
        </p:txBody>
      </p:sp>
      <p:sp>
        <p:nvSpPr>
          <p:cNvPr id="6" name="TextBox 5"/>
          <p:cNvSpPr txBox="1"/>
          <p:nvPr/>
        </p:nvSpPr>
        <p:spPr>
          <a:xfrm>
            <a:off x="990600" y="2819400"/>
            <a:ext cx="7696200" cy="461665"/>
          </a:xfrm>
          <a:prstGeom prst="rect">
            <a:avLst/>
          </a:prstGeom>
          <a:noFill/>
        </p:spPr>
        <p:txBody>
          <a:bodyPr wrap="square" rtlCol="0">
            <a:spAutoFit/>
          </a:bodyPr>
          <a:lstStyle/>
          <a:p>
            <a:r>
              <a:rPr lang="en-US" sz="2400" b="1" dirty="0" smtClean="0">
                <a:solidFill>
                  <a:schemeClr val="accent3">
                    <a:lumMod val="75000"/>
                  </a:schemeClr>
                </a:solidFill>
              </a:rPr>
              <a:t>11.No. of Organizations Empanelled (STP): </a:t>
            </a:r>
            <a:endParaRPr lang="en-US" sz="2400" dirty="0">
              <a:solidFill>
                <a:schemeClr val="accent3">
                  <a:lumMod val="75000"/>
                </a:schemeClr>
              </a:solidFill>
            </a:endParaRPr>
          </a:p>
        </p:txBody>
      </p:sp>
      <p:sp>
        <p:nvSpPr>
          <p:cNvPr id="7" name="TextBox 6"/>
          <p:cNvSpPr txBox="1"/>
          <p:nvPr/>
        </p:nvSpPr>
        <p:spPr>
          <a:xfrm>
            <a:off x="990600" y="3429000"/>
            <a:ext cx="7696200" cy="1569660"/>
          </a:xfrm>
          <a:prstGeom prst="rect">
            <a:avLst/>
          </a:prstGeom>
          <a:noFill/>
        </p:spPr>
        <p:txBody>
          <a:bodyPr wrap="square" rtlCol="0">
            <a:spAutoFit/>
          </a:bodyPr>
          <a:lstStyle/>
          <a:p>
            <a:pPr algn="just"/>
            <a:r>
              <a:rPr lang="en-US" sz="2400" dirty="0" smtClean="0"/>
              <a:t>This report shows the Training Institutes which are empanelled with NULM. This report shows the state wise empanelled Training Institutes as well as trade wise empanelled Training Institutes.</a:t>
            </a:r>
            <a:endParaRPr lang="en-US" sz="2400" dirty="0"/>
          </a:p>
        </p:txBody>
      </p:sp>
      <p:sp>
        <p:nvSpPr>
          <p:cNvPr id="9"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904609" cy="830997"/>
          </a:xfrm>
          <a:prstGeom prst="rect">
            <a:avLst/>
          </a:prstGeom>
          <a:noFill/>
        </p:spPr>
        <p:txBody>
          <a:bodyPr wrap="square" rtlCol="0">
            <a:spAutoFit/>
          </a:bodyPr>
          <a:lstStyle/>
          <a:p>
            <a:pPr algn="just"/>
            <a:r>
              <a:rPr lang="en-US" sz="2400" b="1" dirty="0" smtClean="0">
                <a:solidFill>
                  <a:schemeClr val="accent3">
                    <a:lumMod val="75000"/>
                  </a:schemeClr>
                </a:solidFill>
              </a:rPr>
              <a:t>12. No. of Candidates Placed by Government vs. Private Institutes: </a:t>
            </a:r>
            <a:endParaRPr lang="en-US" sz="2400" dirty="0">
              <a:solidFill>
                <a:schemeClr val="accent3">
                  <a:lumMod val="75000"/>
                </a:schemeClr>
              </a:solidFill>
            </a:endParaRPr>
          </a:p>
        </p:txBody>
      </p:sp>
      <p:sp>
        <p:nvSpPr>
          <p:cNvPr id="3" name="TextBox 2"/>
          <p:cNvSpPr txBox="1"/>
          <p:nvPr/>
        </p:nvSpPr>
        <p:spPr>
          <a:xfrm>
            <a:off x="1066800" y="1752601"/>
            <a:ext cx="7848600" cy="2585323"/>
          </a:xfrm>
          <a:prstGeom prst="rect">
            <a:avLst/>
          </a:prstGeom>
          <a:noFill/>
        </p:spPr>
        <p:txBody>
          <a:bodyPr wrap="square" rtlCol="0">
            <a:spAutoFit/>
          </a:bodyPr>
          <a:lstStyle/>
          <a:p>
            <a:pPr lvl="0" algn="just"/>
            <a:r>
              <a:rPr lang="en-US" sz="2400" dirty="0" smtClean="0"/>
              <a:t>This report shows the state wise no.  Beneficiaries placed in the private as well as in the Institutes after completion of training. This is a drill down report. By clicking on the count of beneficiaries the Institute wise details will be displayed. By clicking on the count of beneficiaries, the beneficiary’s details will be displayed.</a:t>
            </a:r>
          </a:p>
          <a:p>
            <a:pPr algn="just"/>
            <a:endParaRPr lang="en-US" dirty="0"/>
          </a:p>
        </p:txBody>
      </p:sp>
      <p:sp>
        <p:nvSpPr>
          <p:cNvPr id="5" name="TextBox 4"/>
          <p:cNvSpPr txBox="1"/>
          <p:nvPr/>
        </p:nvSpPr>
        <p:spPr>
          <a:xfrm>
            <a:off x="990600" y="4267200"/>
            <a:ext cx="7772400" cy="461665"/>
          </a:xfrm>
          <a:prstGeom prst="rect">
            <a:avLst/>
          </a:prstGeom>
          <a:noFill/>
        </p:spPr>
        <p:txBody>
          <a:bodyPr wrap="square" rtlCol="0">
            <a:spAutoFit/>
          </a:bodyPr>
          <a:lstStyle/>
          <a:p>
            <a:r>
              <a:rPr lang="en-US" sz="2400" b="1" dirty="0" smtClean="0">
                <a:solidFill>
                  <a:schemeClr val="accent3">
                    <a:lumMod val="75000"/>
                  </a:schemeClr>
                </a:solidFill>
              </a:rPr>
              <a:t>13.Status of Letter of Intents: </a:t>
            </a:r>
            <a:endParaRPr lang="en-US" sz="2400" dirty="0">
              <a:solidFill>
                <a:schemeClr val="accent3">
                  <a:lumMod val="75000"/>
                </a:schemeClr>
              </a:solidFill>
            </a:endParaRPr>
          </a:p>
        </p:txBody>
      </p:sp>
      <p:sp>
        <p:nvSpPr>
          <p:cNvPr id="6" name="TextBox 5"/>
          <p:cNvSpPr txBox="1"/>
          <p:nvPr/>
        </p:nvSpPr>
        <p:spPr>
          <a:xfrm>
            <a:off x="1066800" y="4800600"/>
            <a:ext cx="7772400" cy="1846659"/>
          </a:xfrm>
          <a:prstGeom prst="rect">
            <a:avLst/>
          </a:prstGeom>
          <a:noFill/>
        </p:spPr>
        <p:txBody>
          <a:bodyPr wrap="square" rtlCol="0">
            <a:spAutoFit/>
          </a:bodyPr>
          <a:lstStyle/>
          <a:p>
            <a:pPr lvl="0" algn="just"/>
            <a:r>
              <a:rPr lang="en-US" sz="2400" dirty="0" smtClean="0"/>
              <a:t>This report shows the state wise the list of applications received from the general public for the particular period. This is a drill down report. By clicking on the count of applications the applicant’s details will be displayed.</a:t>
            </a:r>
          </a:p>
          <a:p>
            <a:pPr algn="just"/>
            <a:endParaRPr lang="en-US" dirty="0"/>
          </a:p>
        </p:txBody>
      </p:sp>
      <p:sp>
        <p:nvSpPr>
          <p:cNvPr id="8"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762000"/>
            <a:ext cx="7848600" cy="461665"/>
          </a:xfrm>
          <a:prstGeom prst="rect">
            <a:avLst/>
          </a:prstGeom>
          <a:noFill/>
        </p:spPr>
        <p:txBody>
          <a:bodyPr wrap="square" rtlCol="0">
            <a:spAutoFit/>
          </a:bodyPr>
          <a:lstStyle/>
          <a:p>
            <a:r>
              <a:rPr lang="en-US" sz="2400" b="1" dirty="0" smtClean="0">
                <a:solidFill>
                  <a:schemeClr val="accent3">
                    <a:lumMod val="75000"/>
                  </a:schemeClr>
                </a:solidFill>
              </a:rPr>
              <a:t>1.Target Vs Achievement Graphical Report</a:t>
            </a:r>
            <a:r>
              <a:rPr lang="en-US" sz="2400" dirty="0" smtClean="0">
                <a:solidFill>
                  <a:schemeClr val="accent3">
                    <a:lumMod val="75000"/>
                  </a:schemeClr>
                </a:solidFill>
              </a:rPr>
              <a:t>: </a:t>
            </a:r>
            <a:endParaRPr lang="en-US" sz="2400" dirty="0">
              <a:solidFill>
                <a:schemeClr val="accent3">
                  <a:lumMod val="75000"/>
                </a:schemeClr>
              </a:solidFill>
            </a:endParaRPr>
          </a:p>
        </p:txBody>
      </p:sp>
      <p:sp>
        <p:nvSpPr>
          <p:cNvPr id="6" name="TextBox 5"/>
          <p:cNvSpPr txBox="1"/>
          <p:nvPr/>
        </p:nvSpPr>
        <p:spPr>
          <a:xfrm>
            <a:off x="1066800" y="1295400"/>
            <a:ext cx="7696200" cy="1200329"/>
          </a:xfrm>
          <a:prstGeom prst="rect">
            <a:avLst/>
          </a:prstGeom>
          <a:noFill/>
        </p:spPr>
        <p:txBody>
          <a:bodyPr wrap="square" rtlCol="0">
            <a:spAutoFit/>
          </a:bodyPr>
          <a:lstStyle/>
          <a:p>
            <a:pPr algn="just"/>
            <a:r>
              <a:rPr lang="en-US" sz="2400" dirty="0" smtClean="0"/>
              <a:t>This reports show the graphical analysis on the targets and achievement on a financial year</a:t>
            </a:r>
            <a:r>
              <a:rPr lang="en-US" sz="2400" b="1" dirty="0" smtClean="0"/>
              <a:t>.</a:t>
            </a:r>
            <a:r>
              <a:rPr lang="en-US" sz="2400" dirty="0" smtClean="0"/>
              <a:t> This report is available for SMMU &amp; ULB.</a:t>
            </a:r>
            <a:endParaRPr lang="en-US" sz="2400" dirty="0"/>
          </a:p>
        </p:txBody>
      </p:sp>
      <p:pic>
        <p:nvPicPr>
          <p:cNvPr id="7" name="Picture 6"/>
          <p:cNvPicPr/>
          <p:nvPr/>
        </p:nvPicPr>
        <p:blipFill>
          <a:blip r:embed="rId2" cstate="print"/>
          <a:srcRect l="6597" t="7654" r="9228" b="11057"/>
          <a:stretch>
            <a:fillRect/>
          </a:stretch>
        </p:blipFill>
        <p:spPr bwMode="auto">
          <a:xfrm>
            <a:off x="1066800" y="2667000"/>
            <a:ext cx="7620000" cy="3810000"/>
          </a:xfrm>
          <a:prstGeom prst="rect">
            <a:avLst/>
          </a:prstGeom>
          <a:noFill/>
          <a:ln w="9525">
            <a:solidFill>
              <a:schemeClr val="tx1"/>
            </a:solidFill>
            <a:miter lim="800000"/>
            <a:headEnd/>
            <a:tailEnd/>
          </a:ln>
        </p:spPr>
      </p:pic>
      <p:sp>
        <p:nvSpPr>
          <p:cNvPr id="8"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Graphical 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9" name="AutoShape 3"/>
          <p:cNvSpPr>
            <a:spLocks noChangeArrowheads="1"/>
          </p:cNvSpPr>
          <p:nvPr/>
        </p:nvSpPr>
        <p:spPr bwMode="auto">
          <a:xfrm>
            <a:off x="1066800" y="3733800"/>
            <a:ext cx="1152525" cy="13716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400" b="0" i="0" u="none" strike="noStrike" cap="none" normalizeH="0" baseline="0" dirty="0" smtClean="0">
                <a:ln>
                  <a:noFill/>
                </a:ln>
                <a:solidFill>
                  <a:schemeClr val="tx1"/>
                </a:solidFill>
                <a:effectLst/>
                <a:latin typeface="Calibri" pitchFamily="34" charset="0"/>
                <a:cs typeface="Arial" pitchFamily="34" charset="0"/>
              </a:rPr>
              <a:t>Click on application, training and CA certified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p:nvPr/>
        </p:nvCxnSpPr>
        <p:spPr>
          <a:xfrm rot="10800000">
            <a:off x="2209800" y="48006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anim calcmode="lin" valueType="num">
                                      <p:cBhvr>
                                        <p:cTn id="12" dur="3000" fill="hold"/>
                                        <p:tgtEl>
                                          <p:spTgt spid="11"/>
                                        </p:tgtEl>
                                        <p:attrNameLst>
                                          <p:attrName>ppt_x</p:attrName>
                                        </p:attrNameLst>
                                      </p:cBhvr>
                                      <p:tavLst>
                                        <p:tav tm="0">
                                          <p:val>
                                            <p:strVal val="#ppt_x"/>
                                          </p:val>
                                        </p:tav>
                                        <p:tav tm="100000">
                                          <p:val>
                                            <p:strVal val="#ppt_x"/>
                                          </p:val>
                                        </p:tav>
                                      </p:tavLst>
                                    </p:anim>
                                    <p:anim calcmode="lin" valueType="num">
                                      <p:cBhvr>
                                        <p:cTn id="13" dur="2700" decel="100000" fill="hold"/>
                                        <p:tgtEl>
                                          <p:spTgt spid="11"/>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anim calcmode="lin" valueType="num">
                                      <p:cBhvr>
                                        <p:cTn id="18" dur="3000" fill="hold"/>
                                        <p:tgtEl>
                                          <p:spTgt spid="9"/>
                                        </p:tgtEl>
                                        <p:attrNameLst>
                                          <p:attrName>ppt_x</p:attrName>
                                        </p:attrNameLst>
                                      </p:cBhvr>
                                      <p:tavLst>
                                        <p:tav tm="0">
                                          <p:val>
                                            <p:strVal val="#ppt_x"/>
                                          </p:val>
                                        </p:tav>
                                        <p:tav tm="100000">
                                          <p:val>
                                            <p:strVal val="#ppt_x"/>
                                          </p:val>
                                        </p:tav>
                                      </p:tavLst>
                                    </p:anim>
                                    <p:anim calcmode="lin" valueType="num">
                                      <p:cBhvr>
                                        <p:cTn id="19" dur="2700" decel="100000" fill="hold"/>
                                        <p:tgtEl>
                                          <p:spTgt spid="9"/>
                                        </p:tgtEl>
                                        <p:attrNameLst>
                                          <p:attrName>ppt_y</p:attrName>
                                        </p:attrNameLst>
                                      </p:cBhvr>
                                      <p:tavLst>
                                        <p:tav tm="0">
                                          <p:val>
                                            <p:strVal val="#ppt_y+1"/>
                                          </p:val>
                                        </p:tav>
                                        <p:tav tm="100000">
                                          <p:val>
                                            <p:strVal val="#ppt_y-.03"/>
                                          </p:val>
                                        </p:tav>
                                      </p:tavLst>
                                    </p:anim>
                                    <p:anim calcmode="lin" valueType="num">
                                      <p:cBhvr>
                                        <p:cTn id="20"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924800" cy="461665"/>
          </a:xfrm>
          <a:prstGeom prst="rect">
            <a:avLst/>
          </a:prstGeom>
          <a:noFill/>
        </p:spPr>
        <p:txBody>
          <a:bodyPr wrap="square" rtlCol="0">
            <a:spAutoFit/>
          </a:bodyPr>
          <a:lstStyle/>
          <a:p>
            <a:r>
              <a:rPr lang="en-US" sz="2400" b="1" dirty="0" smtClean="0">
                <a:solidFill>
                  <a:schemeClr val="accent3">
                    <a:lumMod val="75000"/>
                  </a:schemeClr>
                </a:solidFill>
              </a:rPr>
              <a:t>2.No. of beneficiaries trained vs. to be trained:</a:t>
            </a:r>
            <a:endParaRPr lang="en-US" sz="2400" dirty="0">
              <a:solidFill>
                <a:schemeClr val="accent3">
                  <a:lumMod val="75000"/>
                </a:schemeClr>
              </a:solidFill>
            </a:endParaRPr>
          </a:p>
        </p:txBody>
      </p:sp>
      <p:sp>
        <p:nvSpPr>
          <p:cNvPr id="3" name="TextBox 2"/>
          <p:cNvSpPr txBox="1"/>
          <p:nvPr/>
        </p:nvSpPr>
        <p:spPr>
          <a:xfrm>
            <a:off x="990600" y="1371600"/>
            <a:ext cx="7772400" cy="1846659"/>
          </a:xfrm>
          <a:prstGeom prst="rect">
            <a:avLst/>
          </a:prstGeom>
          <a:noFill/>
        </p:spPr>
        <p:txBody>
          <a:bodyPr wrap="square" rtlCol="0">
            <a:spAutoFit/>
          </a:bodyPr>
          <a:lstStyle/>
          <a:p>
            <a:pPr algn="just"/>
            <a:r>
              <a:rPr lang="en-US" sz="2400" dirty="0" smtClean="0"/>
              <a:t>This reports show the </a:t>
            </a:r>
            <a:r>
              <a:rPr lang="en-IN" sz="2400" dirty="0" smtClean="0"/>
              <a:t>comparative </a:t>
            </a:r>
            <a:r>
              <a:rPr lang="en-US" sz="2400" dirty="0" smtClean="0"/>
              <a:t>analysis on the no of beneficiaries to be trained and the no. of beneficiaries already trained on the particular period. This report is available for SMMU.</a:t>
            </a:r>
          </a:p>
          <a:p>
            <a:pPr algn="just"/>
            <a:endParaRPr lang="en-US" dirty="0"/>
          </a:p>
        </p:txBody>
      </p:sp>
      <p:pic>
        <p:nvPicPr>
          <p:cNvPr id="4" name="Picture 3"/>
          <p:cNvPicPr/>
          <p:nvPr/>
        </p:nvPicPr>
        <p:blipFill>
          <a:blip r:embed="rId2" cstate="print"/>
          <a:srcRect l="7212" t="10674" r="18750" b="5097"/>
          <a:stretch>
            <a:fillRect/>
          </a:stretch>
        </p:blipFill>
        <p:spPr bwMode="auto">
          <a:xfrm>
            <a:off x="1066800" y="3200400"/>
            <a:ext cx="7696200" cy="3429000"/>
          </a:xfrm>
          <a:prstGeom prst="rect">
            <a:avLst/>
          </a:prstGeom>
          <a:noFill/>
          <a:ln w="9525">
            <a:solidFill>
              <a:schemeClr val="tx1"/>
            </a:solidFill>
            <a:miter lim="800000"/>
            <a:headEnd/>
            <a:tailEnd/>
          </a:ln>
        </p:spPr>
      </p:pic>
      <p:sp>
        <p:nvSpPr>
          <p:cNvPr id="6"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Graphical 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AutoShape 3"/>
          <p:cNvSpPr>
            <a:spLocks noChangeArrowheads="1"/>
          </p:cNvSpPr>
          <p:nvPr/>
        </p:nvSpPr>
        <p:spPr bwMode="auto">
          <a:xfrm>
            <a:off x="1295400" y="4114800"/>
            <a:ext cx="1524000" cy="8382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400" b="0" i="0" u="none" strike="noStrike" cap="none" normalizeH="0" baseline="0" dirty="0" smtClean="0">
                <a:ln>
                  <a:noFill/>
                </a:ln>
                <a:solidFill>
                  <a:schemeClr val="tx1"/>
                </a:solidFill>
                <a:effectLst/>
                <a:latin typeface="Calibri" pitchFamily="34" charset="0"/>
                <a:cs typeface="Arial" pitchFamily="34" charset="0"/>
              </a:rPr>
              <a:t>ESTP beneficiary </a:t>
            </a:r>
            <a:r>
              <a:rPr kumimoji="0" lang="en-IN" sz="1400" b="0" i="0" u="none" strike="noStrike" cap="none" normalizeH="0" dirty="0" smtClean="0">
                <a:ln>
                  <a:noFill/>
                </a:ln>
                <a:solidFill>
                  <a:schemeClr val="tx1"/>
                </a:solidFill>
                <a:effectLst/>
                <a:latin typeface="Calibri" pitchFamily="34" charset="0"/>
                <a:cs typeface="Arial" pitchFamily="34" charset="0"/>
              </a:rPr>
              <a:t> graphically representation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a:off x="2819400" y="4648200"/>
            <a:ext cx="1752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3000"/>
                                        <p:tgtEl>
                                          <p:spTgt spid="10"/>
                                        </p:tgtEl>
                                      </p:cBhvr>
                                    </p:animEffect>
                                  </p:childTnLst>
                                </p:cTn>
                              </p:par>
                              <p:par>
                                <p:cTn id="11" presetID="18" presetClass="entr" presetSubtype="12"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772400" cy="461665"/>
          </a:xfrm>
          <a:prstGeom prst="rect">
            <a:avLst/>
          </a:prstGeom>
          <a:noFill/>
        </p:spPr>
        <p:txBody>
          <a:bodyPr wrap="square" rtlCol="0">
            <a:spAutoFit/>
          </a:bodyPr>
          <a:lstStyle/>
          <a:p>
            <a:r>
              <a:rPr lang="en-US" sz="2400" b="1" dirty="0" smtClean="0">
                <a:solidFill>
                  <a:schemeClr val="accent3">
                    <a:lumMod val="75000"/>
                  </a:schemeClr>
                </a:solidFill>
              </a:rPr>
              <a:t>3.No. of Beneficiaries Certified vs. to be Certified:</a:t>
            </a:r>
            <a:endParaRPr lang="en-US" sz="2400" dirty="0">
              <a:solidFill>
                <a:schemeClr val="accent3">
                  <a:lumMod val="75000"/>
                </a:schemeClr>
              </a:solidFill>
            </a:endParaRPr>
          </a:p>
        </p:txBody>
      </p:sp>
      <p:sp>
        <p:nvSpPr>
          <p:cNvPr id="3" name="TextBox 2"/>
          <p:cNvSpPr txBox="1"/>
          <p:nvPr/>
        </p:nvSpPr>
        <p:spPr>
          <a:xfrm>
            <a:off x="990600" y="1447801"/>
            <a:ext cx="7772400" cy="1846659"/>
          </a:xfrm>
          <a:prstGeom prst="rect">
            <a:avLst/>
          </a:prstGeom>
          <a:noFill/>
        </p:spPr>
        <p:txBody>
          <a:bodyPr wrap="square" rtlCol="0">
            <a:spAutoFit/>
          </a:bodyPr>
          <a:lstStyle/>
          <a:p>
            <a:pPr lvl="0" algn="just"/>
            <a:r>
              <a:rPr lang="en-US" sz="2400" dirty="0" smtClean="0"/>
              <a:t>This reports show the comparative analysis on the no of beneficiaries to be certified and on the no. of beneficiaries certified on a particular period</a:t>
            </a:r>
            <a:r>
              <a:rPr lang="en-US" sz="2400" b="1" dirty="0" smtClean="0"/>
              <a:t>.</a:t>
            </a:r>
            <a:r>
              <a:rPr lang="en-US" sz="2400" dirty="0" smtClean="0"/>
              <a:t> This report is available for SMMU.</a:t>
            </a:r>
          </a:p>
          <a:p>
            <a:pPr algn="just"/>
            <a:endParaRPr lang="en-US" dirty="0"/>
          </a:p>
        </p:txBody>
      </p:sp>
      <p:sp>
        <p:nvSpPr>
          <p:cNvPr id="4" name="TextBox 3"/>
          <p:cNvSpPr txBox="1"/>
          <p:nvPr/>
        </p:nvSpPr>
        <p:spPr>
          <a:xfrm>
            <a:off x="990600" y="3276600"/>
            <a:ext cx="7696200" cy="461665"/>
          </a:xfrm>
          <a:prstGeom prst="rect">
            <a:avLst/>
          </a:prstGeom>
          <a:noFill/>
        </p:spPr>
        <p:txBody>
          <a:bodyPr wrap="square" rtlCol="0">
            <a:spAutoFit/>
          </a:bodyPr>
          <a:lstStyle/>
          <a:p>
            <a:r>
              <a:rPr lang="en-US" sz="2400" b="1" dirty="0" smtClean="0">
                <a:solidFill>
                  <a:schemeClr val="accent3">
                    <a:lumMod val="75000"/>
                  </a:schemeClr>
                </a:solidFill>
              </a:rPr>
              <a:t>4.No. of Beneficiaries Placed vs. to be Placed:</a:t>
            </a:r>
            <a:endParaRPr lang="en-US" sz="2400" dirty="0">
              <a:solidFill>
                <a:schemeClr val="accent3">
                  <a:lumMod val="75000"/>
                </a:schemeClr>
              </a:solidFill>
            </a:endParaRPr>
          </a:p>
        </p:txBody>
      </p:sp>
      <p:sp>
        <p:nvSpPr>
          <p:cNvPr id="5" name="TextBox 4"/>
          <p:cNvSpPr txBox="1"/>
          <p:nvPr/>
        </p:nvSpPr>
        <p:spPr>
          <a:xfrm>
            <a:off x="1066800" y="4038600"/>
            <a:ext cx="7772400" cy="1569660"/>
          </a:xfrm>
          <a:prstGeom prst="rect">
            <a:avLst/>
          </a:prstGeom>
          <a:noFill/>
        </p:spPr>
        <p:txBody>
          <a:bodyPr wrap="square" rtlCol="0">
            <a:spAutoFit/>
          </a:bodyPr>
          <a:lstStyle/>
          <a:p>
            <a:pPr algn="just"/>
            <a:r>
              <a:rPr lang="en-US" sz="2400" dirty="0" smtClean="0"/>
              <a:t>This reports show the comparative analysis on the no. of beneficiaries to be placed and on the no. of beneficiaries placed on a particular period</a:t>
            </a:r>
            <a:r>
              <a:rPr lang="en-US" sz="2400" b="1" dirty="0" smtClean="0"/>
              <a:t>.</a:t>
            </a:r>
            <a:r>
              <a:rPr lang="en-US" sz="2400" dirty="0" smtClean="0"/>
              <a:t> This report is available for SMMU.</a:t>
            </a:r>
            <a:endParaRPr lang="en-US" sz="2400" dirty="0"/>
          </a:p>
        </p:txBody>
      </p:sp>
      <p:sp>
        <p:nvSpPr>
          <p:cNvPr id="9"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Graphical 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cer\Desktop\ReportDarshana.png"/>
          <p:cNvPicPr/>
          <p:nvPr/>
        </p:nvPicPr>
        <p:blipFill>
          <a:blip r:embed="rId2" cstate="print"/>
          <a:srcRect l="3205" t="35388" r="4167" b="13804"/>
          <a:stretch>
            <a:fillRect/>
          </a:stretch>
        </p:blipFill>
        <p:spPr bwMode="auto">
          <a:xfrm>
            <a:off x="1143000" y="2667000"/>
            <a:ext cx="7620000" cy="3733800"/>
          </a:xfrm>
          <a:prstGeom prst="rect">
            <a:avLst/>
          </a:prstGeom>
          <a:noFill/>
          <a:ln w="9525">
            <a:solidFill>
              <a:schemeClr val="tx1"/>
            </a:solidFill>
            <a:miter lim="800000"/>
            <a:headEnd/>
            <a:tailEnd/>
          </a:ln>
        </p:spPr>
      </p:pic>
      <p:sp>
        <p:nvSpPr>
          <p:cNvPr id="3"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Graphical 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NMMU</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 name="TextBox 3"/>
          <p:cNvSpPr txBox="1"/>
          <p:nvPr/>
        </p:nvSpPr>
        <p:spPr>
          <a:xfrm>
            <a:off x="1066800" y="1371600"/>
            <a:ext cx="7848600" cy="1477328"/>
          </a:xfrm>
          <a:prstGeom prst="rect">
            <a:avLst/>
          </a:prstGeom>
          <a:noFill/>
        </p:spPr>
        <p:txBody>
          <a:bodyPr wrap="square" rtlCol="0">
            <a:spAutoFit/>
          </a:bodyPr>
          <a:lstStyle/>
          <a:p>
            <a:pPr lvl="0" algn="just"/>
            <a:r>
              <a:rPr lang="en-US" sz="2400" dirty="0" smtClean="0"/>
              <a:t>It shows the progress of the ESTP Scheme in month wise for a particular financial year.</a:t>
            </a:r>
            <a:r>
              <a:rPr lang="en-US" sz="2400" b="1" dirty="0" smtClean="0"/>
              <a:t>  </a:t>
            </a:r>
            <a:r>
              <a:rPr lang="en-US" sz="2400" dirty="0" smtClean="0"/>
              <a:t>This report is available for SMMU &amp; ULB.</a:t>
            </a:r>
          </a:p>
          <a:p>
            <a:pPr algn="just"/>
            <a:endParaRPr lang="en-US" dirty="0"/>
          </a:p>
        </p:txBody>
      </p:sp>
      <p:sp>
        <p:nvSpPr>
          <p:cNvPr id="5" name="TextBox 4"/>
          <p:cNvSpPr txBox="1"/>
          <p:nvPr/>
        </p:nvSpPr>
        <p:spPr>
          <a:xfrm>
            <a:off x="990600" y="914400"/>
            <a:ext cx="7848600" cy="461665"/>
          </a:xfrm>
          <a:prstGeom prst="rect">
            <a:avLst/>
          </a:prstGeom>
          <a:noFill/>
        </p:spPr>
        <p:txBody>
          <a:bodyPr wrap="square" rtlCol="0">
            <a:spAutoFit/>
          </a:bodyPr>
          <a:lstStyle/>
          <a:p>
            <a:r>
              <a:rPr lang="en-US" sz="2400" b="1" dirty="0" smtClean="0">
                <a:solidFill>
                  <a:schemeClr val="accent3">
                    <a:lumMod val="75000"/>
                  </a:schemeClr>
                </a:solidFill>
              </a:rPr>
              <a:t>5.Monthly Beneficiary Progress Report:</a:t>
            </a:r>
            <a:endParaRPr lang="en-US" sz="2400" dirty="0">
              <a:solidFill>
                <a:schemeClr val="accent3">
                  <a:lumMod val="75000"/>
                </a:schemeClr>
              </a:solidFill>
            </a:endParaRPr>
          </a:p>
        </p:txBody>
      </p:sp>
      <p:cxnSp>
        <p:nvCxnSpPr>
          <p:cNvPr id="7" name="Straight Arrow Connector 6"/>
          <p:cNvCxnSpPr>
            <a:stCxn id="9" idx="1"/>
          </p:cNvCxnSpPr>
          <p:nvPr/>
        </p:nvCxnSpPr>
        <p:spPr>
          <a:xfrm rot="10800000" flipV="1">
            <a:off x="3276600" y="4191000"/>
            <a:ext cx="1524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AutoShape 3"/>
          <p:cNvSpPr>
            <a:spLocks noChangeArrowheads="1"/>
          </p:cNvSpPr>
          <p:nvPr/>
        </p:nvSpPr>
        <p:spPr bwMode="auto">
          <a:xfrm>
            <a:off x="4800600" y="3657600"/>
            <a:ext cx="1524000" cy="10668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400" b="0" i="0" u="none" strike="noStrike" cap="none" normalizeH="0" baseline="0" dirty="0" smtClean="0">
                <a:ln>
                  <a:noFill/>
                </a:ln>
                <a:solidFill>
                  <a:schemeClr val="tx1"/>
                </a:solidFill>
                <a:effectLst/>
                <a:latin typeface="Calibri" pitchFamily="34" charset="0"/>
                <a:cs typeface="Arial" pitchFamily="34" charset="0"/>
              </a:rPr>
              <a:t>ESTP beneficiary progress</a:t>
            </a:r>
            <a:r>
              <a:rPr kumimoji="0" lang="en-IN" sz="1400" b="0" i="0" u="none" strike="noStrike" cap="none" normalizeH="0" dirty="0" smtClean="0">
                <a:ln>
                  <a:noFill/>
                </a:ln>
                <a:solidFill>
                  <a:schemeClr val="tx1"/>
                </a:solidFill>
                <a:effectLst/>
                <a:latin typeface="Calibri" pitchFamily="34" charset="0"/>
                <a:cs typeface="Arial" pitchFamily="34" charset="0"/>
              </a:rPr>
              <a:t> line chart representation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3000"/>
                                        <p:tgtEl>
                                          <p:spTgt spid="7"/>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Horizontal)">
                                      <p:cBhvr>
                                        <p:cTn id="15"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990600"/>
            <a:ext cx="7696200" cy="461665"/>
          </a:xfrm>
          <a:prstGeom prst="rect">
            <a:avLst/>
          </a:prstGeom>
          <a:noFill/>
        </p:spPr>
        <p:txBody>
          <a:bodyPr wrap="square" rtlCol="0">
            <a:spAutoFit/>
          </a:bodyPr>
          <a:lstStyle/>
          <a:p>
            <a:r>
              <a:rPr lang="en-US" sz="2400" b="1" dirty="0" smtClean="0">
                <a:solidFill>
                  <a:schemeClr val="accent3">
                    <a:lumMod val="75000"/>
                  </a:schemeClr>
                </a:solidFill>
              </a:rPr>
              <a:t>1.Beneficiary Details: </a:t>
            </a:r>
            <a:endParaRPr lang="en-US" sz="2400" dirty="0">
              <a:solidFill>
                <a:schemeClr val="accent3">
                  <a:lumMod val="75000"/>
                </a:schemeClr>
              </a:solidFill>
            </a:endParaRPr>
          </a:p>
        </p:txBody>
      </p:sp>
      <p:sp>
        <p:nvSpPr>
          <p:cNvPr id="4" name="TextBox 3"/>
          <p:cNvSpPr txBox="1"/>
          <p:nvPr/>
        </p:nvSpPr>
        <p:spPr>
          <a:xfrm>
            <a:off x="1066800" y="1447800"/>
            <a:ext cx="7772400" cy="1569660"/>
          </a:xfrm>
          <a:prstGeom prst="rect">
            <a:avLst/>
          </a:prstGeom>
          <a:noFill/>
        </p:spPr>
        <p:txBody>
          <a:bodyPr wrap="square" rtlCol="0">
            <a:spAutoFit/>
          </a:bodyPr>
          <a:lstStyle/>
          <a:p>
            <a:pPr algn="just"/>
            <a:r>
              <a:rPr lang="en-US" sz="2400" dirty="0" smtClean="0"/>
              <a:t>This report shows the benefits obtained by a beneficiary in different components of NULM. By entering the beneficiary code, it will display the benefits optioned by that beneficiary in all the schemes of NULM.</a:t>
            </a:r>
            <a:endParaRPr lang="en-US" sz="2400" dirty="0"/>
          </a:p>
        </p:txBody>
      </p:sp>
      <p:pic>
        <p:nvPicPr>
          <p:cNvPr id="5" name="Picture 4"/>
          <p:cNvPicPr/>
          <p:nvPr/>
        </p:nvPicPr>
        <p:blipFill>
          <a:blip r:embed="rId2" cstate="print"/>
          <a:srcRect l="7532" t="13960" r="7692" b="12251"/>
          <a:stretch>
            <a:fillRect/>
          </a:stretch>
        </p:blipFill>
        <p:spPr bwMode="auto">
          <a:xfrm>
            <a:off x="1066800" y="3124200"/>
            <a:ext cx="7772400" cy="3352800"/>
          </a:xfrm>
          <a:prstGeom prst="rect">
            <a:avLst/>
          </a:prstGeom>
          <a:noFill/>
          <a:ln w="9525">
            <a:solidFill>
              <a:schemeClr val="tx1"/>
            </a:solidFill>
            <a:miter lim="800000"/>
            <a:headEnd/>
            <a:tailEnd/>
          </a:ln>
        </p:spPr>
      </p:pic>
      <p:sp>
        <p:nvSpPr>
          <p:cNvPr id="6" name="Title 1"/>
          <p:cNvSpPr txBox="1">
            <a:spLocks/>
          </p:cNvSpPr>
          <p:nvPr/>
        </p:nvSpPr>
        <p:spPr>
          <a:xfrm>
            <a:off x="990600" y="228600"/>
            <a:ext cx="8001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Report</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for ULB</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362200"/>
            <a:ext cx="7467600" cy="1219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Thanking you!</a:t>
            </a:r>
            <a:endParaRPr kumimoji="0" lang="en-US" sz="5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7848600" cy="4955203"/>
          </a:xfrm>
          <a:prstGeom prst="rect">
            <a:avLst/>
          </a:prstGeom>
        </p:spPr>
        <p:txBody>
          <a:bodyPr wrap="square">
            <a:spAutoFit/>
          </a:bodyPr>
          <a:lstStyle/>
          <a:p>
            <a:pPr marL="342900" indent="-342900"/>
            <a:r>
              <a:rPr lang="en-US" sz="2400" dirty="0" smtClean="0"/>
              <a:t>      a) Permission for the institutes to conduct training at</a:t>
            </a:r>
          </a:p>
          <a:p>
            <a:pPr marL="342900" indent="-342900"/>
            <a:r>
              <a:rPr lang="en-US" sz="2400" dirty="0"/>
              <a:t> </a:t>
            </a:r>
            <a:r>
              <a:rPr lang="en-US" sz="2400" dirty="0" smtClean="0"/>
              <a:t>         different states.</a:t>
            </a:r>
          </a:p>
          <a:p>
            <a:pPr marL="342900" indent="-342900"/>
            <a:endParaRPr lang="en-US" sz="2400" dirty="0" smtClean="0"/>
          </a:p>
          <a:p>
            <a:pPr marL="342900" indent="-342900"/>
            <a:r>
              <a:rPr lang="en-US" sz="2400" dirty="0"/>
              <a:t> </a:t>
            </a:r>
            <a:r>
              <a:rPr lang="en-US" sz="2400" dirty="0" smtClean="0"/>
              <a:t>	   b) Attaching courses to institutes.</a:t>
            </a:r>
          </a:p>
          <a:p>
            <a:pPr marL="342900" indent="-342900"/>
            <a:endParaRPr lang="en-US" sz="2400" dirty="0"/>
          </a:p>
          <a:p>
            <a:pPr marL="342900" indent="-342900"/>
            <a:r>
              <a:rPr lang="en-US" sz="2400" dirty="0" smtClean="0"/>
              <a:t>6) Finalization of Certifying agencies  and creating user credentials for Certifying agencies.</a:t>
            </a:r>
          </a:p>
          <a:p>
            <a:pPr marL="342900" indent="-342900"/>
            <a:endParaRPr lang="en-US" sz="2400" dirty="0" smtClean="0"/>
          </a:p>
          <a:p>
            <a:pPr marL="342900" indent="-342900"/>
            <a:r>
              <a:rPr lang="en-US" sz="2400" dirty="0"/>
              <a:t>	 </a:t>
            </a:r>
            <a:r>
              <a:rPr lang="en-US" sz="2400" dirty="0" smtClean="0"/>
              <a:t>   a) Permission for the Certifying agencies to conduct    	assessments for the different states.</a:t>
            </a:r>
          </a:p>
          <a:p>
            <a:pPr marL="342900" indent="-342900"/>
            <a:endParaRPr lang="en-US" sz="2400" dirty="0" smtClean="0"/>
          </a:p>
          <a:p>
            <a:pPr marL="342900" indent="-342900"/>
            <a:r>
              <a:rPr lang="en-US" sz="2400" dirty="0"/>
              <a:t>	 </a:t>
            </a:r>
            <a:r>
              <a:rPr lang="en-US" sz="2400" dirty="0" smtClean="0"/>
              <a:t>   b) Entry of Applications received by NMMU.</a:t>
            </a:r>
            <a:endParaRPr lang="en-US" sz="2400" dirty="0"/>
          </a:p>
          <a:p>
            <a:pPr marL="342900" indent="-342900"/>
            <a:endParaRPr lang="en-US" sz="2800" dirty="0" smtClean="0"/>
          </a:p>
        </p:txBody>
      </p:sp>
      <p:sp>
        <p:nvSpPr>
          <p:cNvPr id="3" name="Title 1"/>
          <p:cNvSpPr txBox="1">
            <a:spLocks/>
          </p:cNvSpPr>
          <p:nvPr/>
        </p:nvSpPr>
        <p:spPr>
          <a:xfrm>
            <a:off x="990600" y="304800"/>
            <a:ext cx="80010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NMMU</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304800"/>
            <a:ext cx="7315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SULM</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143000" y="990600"/>
            <a:ext cx="7772400" cy="5262979"/>
          </a:xfrm>
          <a:prstGeom prst="rect">
            <a:avLst/>
          </a:prstGeom>
          <a:noFill/>
        </p:spPr>
        <p:txBody>
          <a:bodyPr wrap="square" rtlCol="0">
            <a:spAutoFit/>
          </a:bodyPr>
          <a:lstStyle/>
          <a:p>
            <a:r>
              <a:rPr lang="en-US" sz="2400" dirty="0" smtClean="0"/>
              <a:t>7) Skill Gap Entry.</a:t>
            </a:r>
          </a:p>
          <a:p>
            <a:endParaRPr lang="en-US" sz="2400" dirty="0" smtClean="0"/>
          </a:p>
          <a:p>
            <a:r>
              <a:rPr lang="en-US" sz="2400" dirty="0" smtClean="0"/>
              <a:t>8)Fixing financial year wise targets for the ULB’s .</a:t>
            </a:r>
          </a:p>
          <a:p>
            <a:endParaRPr lang="en-US" sz="2400" dirty="0" smtClean="0"/>
          </a:p>
          <a:p>
            <a:r>
              <a:rPr lang="en-US" sz="2400" dirty="0" smtClean="0"/>
              <a:t>9) Fixing trade wise target for the  institutes.</a:t>
            </a:r>
          </a:p>
          <a:p>
            <a:endParaRPr lang="en-US" sz="2400" dirty="0"/>
          </a:p>
          <a:p>
            <a:r>
              <a:rPr lang="en-US" sz="2400" dirty="0" smtClean="0"/>
              <a:t>10) Adding new trades by state, if it is not in NMMU</a:t>
            </a:r>
          </a:p>
          <a:p>
            <a:r>
              <a:rPr lang="en-US" sz="2400" dirty="0"/>
              <a:t> </a:t>
            </a:r>
            <a:r>
              <a:rPr lang="en-US" sz="2400" dirty="0" smtClean="0"/>
              <a:t>    list.</a:t>
            </a:r>
          </a:p>
          <a:p>
            <a:r>
              <a:rPr lang="en-US" sz="2400" dirty="0" smtClean="0"/>
              <a:t>    (ESTP -&gt; Add/Edit Trade)</a:t>
            </a:r>
          </a:p>
          <a:p>
            <a:endParaRPr lang="en-US" sz="2400" dirty="0" smtClean="0"/>
          </a:p>
          <a:p>
            <a:r>
              <a:rPr lang="en-US" sz="2400" dirty="0" smtClean="0"/>
              <a:t>11) Finalization of Certifying agency and creating user</a:t>
            </a:r>
          </a:p>
          <a:p>
            <a:r>
              <a:rPr lang="en-US" sz="2400" dirty="0" smtClean="0"/>
              <a:t>      credentials for Certifying agencies identified by the state, </a:t>
            </a:r>
          </a:p>
          <a:p>
            <a:r>
              <a:rPr lang="en-US" sz="2400" dirty="0" smtClean="0"/>
              <a:t>      if it is not       created by NMMU.</a:t>
            </a:r>
          </a:p>
          <a:p>
            <a:r>
              <a:rPr lang="en-US" sz="2400" dirty="0"/>
              <a:t> </a:t>
            </a:r>
            <a:r>
              <a:rPr lang="en-US" sz="2400" dirty="0" smtClean="0"/>
              <a:t>    (ESTP -&gt; Certifying Agency -&gt;  Add Certifying Agency)</a:t>
            </a: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28600"/>
            <a:ext cx="7620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SULM</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143000" y="914400"/>
            <a:ext cx="7696200" cy="5632311"/>
          </a:xfrm>
          <a:prstGeom prst="rect">
            <a:avLst/>
          </a:prstGeom>
          <a:noFill/>
        </p:spPr>
        <p:txBody>
          <a:bodyPr wrap="square" rtlCol="0">
            <a:spAutoFit/>
          </a:bodyPr>
          <a:lstStyle/>
          <a:p>
            <a:r>
              <a:rPr lang="en-US" sz="2400" dirty="0" smtClean="0"/>
              <a:t>12) Adding new courses for their state, if it is not in</a:t>
            </a:r>
          </a:p>
          <a:p>
            <a:r>
              <a:rPr lang="en-US" sz="2400" dirty="0"/>
              <a:t> </a:t>
            </a:r>
            <a:r>
              <a:rPr lang="en-US" sz="2400" dirty="0" smtClean="0"/>
              <a:t>     NMMU list, SULM can assign CA to the courses which is</a:t>
            </a:r>
          </a:p>
          <a:p>
            <a:r>
              <a:rPr lang="en-US" sz="2400" dirty="0"/>
              <a:t> </a:t>
            </a:r>
            <a:r>
              <a:rPr lang="en-US" sz="2400" dirty="0" smtClean="0"/>
              <a:t>     created by them/NMMU.</a:t>
            </a:r>
          </a:p>
          <a:p>
            <a:r>
              <a:rPr lang="en-US" sz="2400" dirty="0"/>
              <a:t> </a:t>
            </a:r>
            <a:r>
              <a:rPr lang="en-US" sz="2400" dirty="0" smtClean="0"/>
              <a:t>     (ESTP -&gt; Course -&gt; Add Course)</a:t>
            </a:r>
          </a:p>
          <a:p>
            <a:endParaRPr lang="en-US" sz="2400" dirty="0"/>
          </a:p>
          <a:p>
            <a:r>
              <a:rPr lang="en-US" sz="2400" dirty="0" smtClean="0"/>
              <a:t>13) Adding curriculum for the course.</a:t>
            </a:r>
          </a:p>
          <a:p>
            <a:endParaRPr lang="en-US" sz="2400" dirty="0"/>
          </a:p>
          <a:p>
            <a:r>
              <a:rPr lang="en-US" sz="2400" dirty="0" smtClean="0"/>
              <a:t>14) Finalization of institutes and creating user credentials for</a:t>
            </a:r>
          </a:p>
          <a:p>
            <a:r>
              <a:rPr lang="en-US" sz="2400" dirty="0"/>
              <a:t> </a:t>
            </a:r>
            <a:r>
              <a:rPr lang="en-US" sz="2400" dirty="0" smtClean="0"/>
              <a:t>     institutes, if it is not created by NMMU.</a:t>
            </a:r>
          </a:p>
          <a:p>
            <a:r>
              <a:rPr lang="en-US" sz="2400" dirty="0"/>
              <a:t> </a:t>
            </a:r>
            <a:r>
              <a:rPr lang="en-US" sz="2400" dirty="0" smtClean="0"/>
              <a:t>      a) Attaching courses to institutes is necessary.</a:t>
            </a:r>
          </a:p>
          <a:p>
            <a:r>
              <a:rPr lang="en-US" sz="2400" dirty="0"/>
              <a:t> </a:t>
            </a:r>
            <a:r>
              <a:rPr lang="en-US" sz="2400" dirty="0" smtClean="0"/>
              <a:t>        (ESTP -&gt; Institute -&gt; Attaching courses to institutes)</a:t>
            </a:r>
          </a:p>
          <a:p>
            <a:endParaRPr lang="en-US" sz="2400" dirty="0"/>
          </a:p>
          <a:p>
            <a:r>
              <a:rPr lang="en-US" sz="2400" dirty="0" smtClean="0"/>
              <a:t>15) Entry of Applications received by SMMU.</a:t>
            </a:r>
          </a:p>
          <a:p>
            <a:endParaRPr lang="en-US" sz="2400" dirty="0" smtClean="0"/>
          </a:p>
          <a:p>
            <a:r>
              <a:rPr lang="en-US" sz="2400" dirty="0" smtClean="0"/>
              <a:t>16) Creation of User credentials for the ULB.</a:t>
            </a:r>
            <a:endParaRPr lang="en-US" sz="2400" dirty="0"/>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228600"/>
            <a:ext cx="76200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ULB</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066800" y="990600"/>
            <a:ext cx="7924800" cy="4524315"/>
          </a:xfrm>
          <a:prstGeom prst="rect">
            <a:avLst/>
          </a:prstGeom>
          <a:noFill/>
        </p:spPr>
        <p:txBody>
          <a:bodyPr wrap="square" rtlCol="0">
            <a:spAutoFit/>
          </a:bodyPr>
          <a:lstStyle/>
          <a:p>
            <a:endParaRPr lang="en-US" sz="2400" dirty="0"/>
          </a:p>
          <a:p>
            <a:r>
              <a:rPr lang="en-US" sz="2400" dirty="0" smtClean="0"/>
              <a:t>17) Entry of Applications received by ULB.</a:t>
            </a:r>
          </a:p>
          <a:p>
            <a:r>
              <a:rPr lang="en-US" sz="2400" dirty="0"/>
              <a:t> </a:t>
            </a:r>
            <a:r>
              <a:rPr lang="en-US" sz="2400" dirty="0" smtClean="0"/>
              <a:t>     (ESTP -&gt; Application -&gt; Add Application)</a:t>
            </a:r>
          </a:p>
          <a:p>
            <a:endParaRPr lang="en-US" sz="2400" dirty="0"/>
          </a:p>
          <a:p>
            <a:r>
              <a:rPr lang="en-US" sz="2400" dirty="0" smtClean="0"/>
              <a:t>18) Selection of Applicants for the training program and</a:t>
            </a:r>
          </a:p>
          <a:p>
            <a:r>
              <a:rPr lang="en-US" sz="2400" dirty="0"/>
              <a:t> </a:t>
            </a:r>
            <a:r>
              <a:rPr lang="en-US" sz="2400" dirty="0" smtClean="0"/>
              <a:t>     forwarding the applications to the training center along</a:t>
            </a:r>
          </a:p>
          <a:p>
            <a:r>
              <a:rPr lang="en-US" sz="2400" dirty="0" smtClean="0"/>
              <a:t>      with the computer generated letter to the applicant.</a:t>
            </a:r>
          </a:p>
          <a:p>
            <a:r>
              <a:rPr lang="en-US" sz="2400" dirty="0"/>
              <a:t> </a:t>
            </a:r>
            <a:r>
              <a:rPr lang="en-US" sz="2400" dirty="0" smtClean="0"/>
              <a:t>     (ESTP-&gt;Forward to </a:t>
            </a:r>
            <a:r>
              <a:rPr lang="en-US" sz="2400" dirty="0"/>
              <a:t>T</a:t>
            </a:r>
            <a:r>
              <a:rPr lang="en-US" sz="2400" dirty="0" smtClean="0"/>
              <a:t>raining Center-&gt;Forwarding</a:t>
            </a:r>
          </a:p>
          <a:p>
            <a:r>
              <a:rPr lang="en-US" sz="2400" dirty="0" smtClean="0"/>
              <a:t>       Application to Training Center)</a:t>
            </a:r>
          </a:p>
          <a:p>
            <a:endParaRPr lang="en-US" sz="2400" dirty="0"/>
          </a:p>
          <a:p>
            <a:r>
              <a:rPr lang="en-US" sz="2400" dirty="0" smtClean="0"/>
              <a:t>19) Adding new institutes if needed.</a:t>
            </a:r>
          </a:p>
          <a:p>
            <a:r>
              <a:rPr lang="en-US" sz="2400" dirty="0"/>
              <a:t> </a:t>
            </a:r>
            <a:r>
              <a:rPr lang="en-US" sz="2400" dirty="0" smtClean="0"/>
              <a:t>  </a:t>
            </a:r>
            <a:endParaRPr lang="en-US" sz="2400"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381000"/>
            <a:ext cx="75438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ULB</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90600" y="990600"/>
            <a:ext cx="7924800" cy="5632311"/>
          </a:xfrm>
          <a:prstGeom prst="rect">
            <a:avLst/>
          </a:prstGeom>
          <a:noFill/>
        </p:spPr>
        <p:txBody>
          <a:bodyPr wrap="square" rtlCol="0">
            <a:spAutoFit/>
          </a:bodyPr>
          <a:lstStyle/>
          <a:p>
            <a:r>
              <a:rPr lang="en-US" sz="2400" dirty="0" smtClean="0"/>
              <a:t>20) a.   Add the Banks/ Branches of the Bank in their city.</a:t>
            </a:r>
          </a:p>
          <a:p>
            <a:r>
              <a:rPr lang="en-US" sz="2400" dirty="0"/>
              <a:t> </a:t>
            </a:r>
            <a:r>
              <a:rPr lang="en-US" sz="2400" dirty="0" smtClean="0"/>
              <a:t>         (Admin -&gt; Bank Branch Details -&gt; Add Bank Branch)</a:t>
            </a:r>
          </a:p>
          <a:p>
            <a:r>
              <a:rPr lang="en-US" sz="2400" dirty="0" smtClean="0"/>
              <a:t>      b.   Adding the ULB account details</a:t>
            </a:r>
          </a:p>
          <a:p>
            <a:endParaRPr lang="en-US" sz="2400" dirty="0" smtClean="0"/>
          </a:p>
          <a:p>
            <a:r>
              <a:rPr lang="en-US" sz="2400" dirty="0" smtClean="0"/>
              <a:t>21) Payment Release to institute.</a:t>
            </a:r>
          </a:p>
          <a:p>
            <a:r>
              <a:rPr lang="en-US" sz="2400" dirty="0"/>
              <a:t> </a:t>
            </a:r>
            <a:r>
              <a:rPr lang="en-US" sz="2400" dirty="0" smtClean="0"/>
              <a:t>    (Releases -&gt; Release to institute -&gt; Payment release to</a:t>
            </a:r>
          </a:p>
          <a:p>
            <a:r>
              <a:rPr lang="en-US" sz="2400" dirty="0" smtClean="0"/>
              <a:t>      institute)</a:t>
            </a:r>
          </a:p>
          <a:p>
            <a:endParaRPr lang="en-US" sz="2400" dirty="0"/>
          </a:p>
          <a:p>
            <a:r>
              <a:rPr lang="en-US" sz="2400" dirty="0" smtClean="0"/>
              <a:t>22) Payment Release to CA.</a:t>
            </a:r>
          </a:p>
          <a:p>
            <a:r>
              <a:rPr lang="en-US" sz="2400" dirty="0"/>
              <a:t> </a:t>
            </a:r>
            <a:r>
              <a:rPr lang="en-US" sz="2400" dirty="0" smtClean="0"/>
              <a:t>     (Releases -&gt; Payment Release to CA)</a:t>
            </a:r>
          </a:p>
          <a:p>
            <a:endParaRPr lang="en-US" sz="2400" dirty="0"/>
          </a:p>
          <a:p>
            <a:r>
              <a:rPr lang="en-US" sz="2400" dirty="0" smtClean="0"/>
              <a:t>23) Profile </a:t>
            </a:r>
            <a:r>
              <a:rPr lang="en-US" sz="2400" dirty="0" err="1" smtClean="0"/>
              <a:t>Updation</a:t>
            </a:r>
            <a:r>
              <a:rPr lang="en-US" sz="2400" dirty="0" smtClean="0"/>
              <a:t> of the ULB.</a:t>
            </a:r>
          </a:p>
          <a:p>
            <a:endParaRPr lang="en-US" sz="2400" dirty="0"/>
          </a:p>
          <a:p>
            <a:r>
              <a:rPr lang="en-US" sz="2400" dirty="0" smtClean="0"/>
              <a:t>24) Sending SMS regarding training Program to all the</a:t>
            </a:r>
          </a:p>
          <a:p>
            <a:r>
              <a:rPr lang="en-US" sz="2400" dirty="0" smtClean="0"/>
              <a:t>      participant of the training program.       </a:t>
            </a:r>
            <a:endParaRPr lang="en-US" sz="2400"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19200" y="381000"/>
            <a:ext cx="7391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INSTITUTE</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066800" y="1143000"/>
            <a:ext cx="7848600" cy="1569660"/>
          </a:xfrm>
          <a:prstGeom prst="rect">
            <a:avLst/>
          </a:prstGeom>
          <a:noFill/>
        </p:spPr>
        <p:txBody>
          <a:bodyPr wrap="square" rtlCol="0">
            <a:spAutoFit/>
          </a:bodyPr>
          <a:lstStyle/>
          <a:p>
            <a:r>
              <a:rPr lang="en-US" sz="2400" dirty="0" smtClean="0"/>
              <a:t>25) Entry of Training Center details and the creation of user </a:t>
            </a:r>
          </a:p>
          <a:p>
            <a:r>
              <a:rPr lang="en-US" sz="2400" dirty="0"/>
              <a:t> </a:t>
            </a:r>
            <a:r>
              <a:rPr lang="en-US" sz="2400" dirty="0" smtClean="0"/>
              <a:t>     credential for the Training Center.</a:t>
            </a:r>
          </a:p>
          <a:p>
            <a:endParaRPr lang="en-US" sz="2400" dirty="0" smtClean="0"/>
          </a:p>
          <a:p>
            <a:r>
              <a:rPr lang="en-US" sz="2400" dirty="0"/>
              <a:t> </a:t>
            </a:r>
            <a:r>
              <a:rPr lang="en-US" sz="2400" dirty="0" smtClean="0"/>
              <a:t>     (Training Center -&gt; Add Training Center)</a:t>
            </a:r>
            <a:endParaRPr lang="en-US" sz="2400" dirty="0"/>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381000"/>
            <a:ext cx="72390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Activities of  TRAINING CENTER</a:t>
            </a:r>
            <a:r>
              <a:rPr kumimoji="0" lang="en-US" sz="28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Login</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990600" y="990600"/>
            <a:ext cx="8153400" cy="4893647"/>
          </a:xfrm>
          <a:prstGeom prst="rect">
            <a:avLst/>
          </a:prstGeom>
          <a:noFill/>
        </p:spPr>
        <p:txBody>
          <a:bodyPr wrap="square" rtlCol="0">
            <a:spAutoFit/>
          </a:bodyPr>
          <a:lstStyle/>
          <a:p>
            <a:r>
              <a:rPr lang="en-US" sz="2400" dirty="0" smtClean="0"/>
              <a:t>26) Creation of batches.</a:t>
            </a:r>
          </a:p>
          <a:p>
            <a:r>
              <a:rPr lang="en-US" sz="2400" dirty="0"/>
              <a:t> </a:t>
            </a:r>
            <a:r>
              <a:rPr lang="en-US" sz="2400" dirty="0" smtClean="0"/>
              <a:t>     (Batch -&gt; Create Batch)</a:t>
            </a:r>
          </a:p>
          <a:p>
            <a:endParaRPr lang="en-US" sz="2400" dirty="0"/>
          </a:p>
          <a:p>
            <a:r>
              <a:rPr lang="en-US" sz="2400" dirty="0" smtClean="0"/>
              <a:t>27) Entering the detailed information’s of applicants which was</a:t>
            </a:r>
          </a:p>
          <a:p>
            <a:r>
              <a:rPr lang="en-US" sz="2400" dirty="0"/>
              <a:t> </a:t>
            </a:r>
            <a:r>
              <a:rPr lang="en-US" sz="2400" dirty="0" smtClean="0"/>
              <a:t>     forwarded by ULB, and adding to the applicants to the</a:t>
            </a:r>
          </a:p>
          <a:p>
            <a:r>
              <a:rPr lang="en-US" sz="2400" dirty="0" smtClean="0"/>
              <a:t>      batches and preparing computer generated call letter to the</a:t>
            </a:r>
          </a:p>
          <a:p>
            <a:r>
              <a:rPr lang="en-US" sz="2400" dirty="0"/>
              <a:t> </a:t>
            </a:r>
            <a:r>
              <a:rPr lang="en-US" sz="2400" dirty="0" smtClean="0"/>
              <a:t>     applicants.</a:t>
            </a:r>
          </a:p>
          <a:p>
            <a:endParaRPr lang="en-US" sz="2400" dirty="0" smtClean="0"/>
          </a:p>
          <a:p>
            <a:r>
              <a:rPr lang="en-US" sz="2400" dirty="0"/>
              <a:t> </a:t>
            </a:r>
            <a:r>
              <a:rPr lang="en-US" sz="2400" dirty="0" smtClean="0"/>
              <a:t>     (Beneficiary -&gt; Enter Beneficiary Details)</a:t>
            </a:r>
          </a:p>
          <a:p>
            <a:endParaRPr lang="en-US" sz="2400" dirty="0"/>
          </a:p>
          <a:p>
            <a:r>
              <a:rPr lang="en-US" sz="2400" dirty="0" smtClean="0"/>
              <a:t>28) Rejection of beneficiaries from the training program before </a:t>
            </a:r>
          </a:p>
          <a:p>
            <a:r>
              <a:rPr lang="en-US" sz="2400" dirty="0"/>
              <a:t> </a:t>
            </a:r>
            <a:r>
              <a:rPr lang="en-US" sz="2400" dirty="0" smtClean="0"/>
              <a:t>     closing of training program if demand arises.</a:t>
            </a:r>
          </a:p>
          <a:p>
            <a:r>
              <a:rPr lang="en-US" sz="2400" dirty="0"/>
              <a:t> </a:t>
            </a:r>
            <a:r>
              <a:rPr lang="en-US" sz="2400" dirty="0" smtClean="0"/>
              <a:t>     </a:t>
            </a:r>
            <a:endParaRPr lang="en-US" sz="2400" dirty="0"/>
          </a:p>
        </p:txBody>
      </p:sp>
    </p:spTree>
  </p:cSld>
  <p:clrMapOvr>
    <a:masterClrMapping/>
  </p:clrMapOvr>
  <p:transition>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1219</TotalTime>
  <Words>1918</Words>
  <Application>Microsoft Office PowerPoint</Application>
  <PresentationFormat>On-screen Show (4:3)</PresentationFormat>
  <Paragraphs>226</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ESTP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ESTP</dc:title>
  <dc:creator>acer</dc:creator>
  <cp:lastModifiedBy>acer</cp:lastModifiedBy>
  <cp:revision>380</cp:revision>
  <dcterms:created xsi:type="dcterms:W3CDTF">2013-11-25T05:15:23Z</dcterms:created>
  <dcterms:modified xsi:type="dcterms:W3CDTF">2014-09-30T11:45:50Z</dcterms:modified>
</cp:coreProperties>
</file>