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27" r:id="rId3"/>
    <p:sldId id="352" r:id="rId4"/>
    <p:sldId id="431" r:id="rId5"/>
    <p:sldId id="433" r:id="rId6"/>
    <p:sldId id="436" r:id="rId7"/>
    <p:sldId id="435" r:id="rId8"/>
    <p:sldId id="434" r:id="rId9"/>
    <p:sldId id="430" r:id="rId10"/>
    <p:sldId id="414" r:id="rId11"/>
    <p:sldId id="410" r:id="rId12"/>
    <p:sldId id="437" r:id="rId13"/>
    <p:sldId id="438" r:id="rId14"/>
    <p:sldId id="417" r:id="rId15"/>
    <p:sldId id="428" r:id="rId16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605"/>
    <a:srgbClr val="74CEE2"/>
    <a:srgbClr val="D7DF23"/>
    <a:srgbClr val="FF5050"/>
    <a:srgbClr val="FF66FF"/>
    <a:srgbClr val="F8AEDA"/>
    <a:srgbClr val="EBE8FE"/>
    <a:srgbClr val="C1B7FB"/>
    <a:srgbClr val="CC3399"/>
    <a:srgbClr val="FFC6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E64D3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2E-4ED8-9551-1AEBC2AD297E}"/>
              </c:ext>
            </c:extLst>
          </c:dPt>
          <c:dPt>
            <c:idx val="1"/>
            <c:spPr>
              <a:solidFill>
                <a:srgbClr val="31CA7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2E-4ED8-9551-1AEBC2AD297E}"/>
              </c:ext>
            </c:extLst>
          </c:dPt>
          <c:dPt>
            <c:idx val="2"/>
            <c:spPr>
              <a:solidFill>
                <a:srgbClr val="5064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2E-4ED8-9551-1AEBC2AD297E}"/>
              </c:ext>
            </c:extLst>
          </c:dPt>
          <c:dPt>
            <c:idx val="3"/>
            <c:spPr>
              <a:solidFill>
                <a:srgbClr val="FFCB0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2E-4ED8-9551-1AEBC2AD297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2E-4ED8-9551-1AEBC2AD297E}"/>
            </c:ext>
          </c:extLst>
        </c:ser>
        <c:dLbls/>
        <c:gapWidth val="0"/>
        <c:overlap val="100"/>
        <c:axId val="83298944"/>
        <c:axId val="83308928"/>
      </c:barChart>
      <c:catAx>
        <c:axId val="832989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3308928"/>
        <c:crosses val="autoZero"/>
        <c:auto val="1"/>
        <c:lblAlgn val="ctr"/>
        <c:lblOffset val="100"/>
      </c:catAx>
      <c:valAx>
        <c:axId val="833089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32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56230-4705-43E0-8BFE-5FC0D5FC59DD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FA8DFB2-5701-45A4-83C6-1CB291C38AB7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Waste Management</a:t>
          </a:r>
        </a:p>
      </dgm:t>
    </dgm:pt>
    <dgm:pt modelId="{52911C54-98F5-4028-BACD-E3CE0426828C}" type="parTrans" cxnId="{1640029C-ABEA-4809-9430-C9D4A325129E}">
      <dgm:prSet/>
      <dgm:spPr/>
      <dgm:t>
        <a:bodyPr/>
        <a:lstStyle/>
        <a:p>
          <a:endParaRPr lang="en-US"/>
        </a:p>
      </dgm:t>
    </dgm:pt>
    <dgm:pt modelId="{56B9882D-5742-499D-981E-5C72FD79DBA7}" type="sibTrans" cxnId="{1640029C-ABEA-4809-9430-C9D4A325129E}">
      <dgm:prSet/>
      <dgm:spPr/>
      <dgm:t>
        <a:bodyPr/>
        <a:lstStyle/>
        <a:p>
          <a:endParaRPr lang="en-US"/>
        </a:p>
      </dgm:t>
    </dgm:pt>
    <dgm:pt modelId="{7CAC4576-5DDA-4E7F-9B3E-B700B69704FF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Water Conservation</a:t>
          </a:r>
        </a:p>
      </dgm:t>
    </dgm:pt>
    <dgm:pt modelId="{0001290E-9D8D-4D7E-8E3A-D31A4E74C8F0}" type="parTrans" cxnId="{F123E721-6E0F-471F-8633-BACFD19A6300}">
      <dgm:prSet/>
      <dgm:spPr/>
      <dgm:t>
        <a:bodyPr/>
        <a:lstStyle/>
        <a:p>
          <a:endParaRPr lang="en-US"/>
        </a:p>
      </dgm:t>
    </dgm:pt>
    <dgm:pt modelId="{8FC48DFC-2D42-4F95-A371-F4471598FD23}" type="sibTrans" cxnId="{F123E721-6E0F-471F-8633-BACFD19A6300}">
      <dgm:prSet/>
      <dgm:spPr/>
      <dgm:t>
        <a:bodyPr/>
        <a:lstStyle/>
        <a:p>
          <a:endParaRPr lang="en-US"/>
        </a:p>
      </dgm:t>
    </dgm:pt>
    <dgm:pt modelId="{1F631C59-3F5E-4650-A50F-86777D5A1A26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Energy Conservation</a:t>
          </a:r>
        </a:p>
      </dgm:t>
    </dgm:pt>
    <dgm:pt modelId="{505E45D9-9F11-4A9B-874D-A13E28EBC5D5}" type="parTrans" cxnId="{742F1580-8360-458D-9065-EE99F667773A}">
      <dgm:prSet/>
      <dgm:spPr/>
      <dgm:t>
        <a:bodyPr/>
        <a:lstStyle/>
        <a:p>
          <a:endParaRPr lang="en-US"/>
        </a:p>
      </dgm:t>
    </dgm:pt>
    <dgm:pt modelId="{99EBAC54-F7A7-4D72-A766-8BE390DE57F9}" type="sibTrans" cxnId="{742F1580-8360-458D-9065-EE99F667773A}">
      <dgm:prSet/>
      <dgm:spPr/>
      <dgm:t>
        <a:bodyPr/>
        <a:lstStyle/>
        <a:p>
          <a:endParaRPr lang="en-US"/>
        </a:p>
      </dgm:t>
    </dgm:pt>
    <dgm:pt modelId="{A1287073-DEC9-4CBD-9304-0C773B475643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Tree Plantation</a:t>
          </a:r>
        </a:p>
      </dgm:t>
    </dgm:pt>
    <dgm:pt modelId="{1430B2F0-06F7-47A1-84DF-799296E05206}" type="parTrans" cxnId="{F00B7A22-AA20-441A-AFB0-A409733BDDF5}">
      <dgm:prSet/>
      <dgm:spPr/>
      <dgm:t>
        <a:bodyPr/>
        <a:lstStyle/>
        <a:p>
          <a:endParaRPr lang="en-US"/>
        </a:p>
      </dgm:t>
    </dgm:pt>
    <dgm:pt modelId="{FF44C3F3-AAC9-47FC-B1B2-8BBDA2A794FD}" type="sibTrans" cxnId="{F00B7A22-AA20-441A-AFB0-A409733BDDF5}">
      <dgm:prSet/>
      <dgm:spPr/>
      <dgm:t>
        <a:bodyPr/>
        <a:lstStyle/>
        <a:p>
          <a:endParaRPr lang="en-US"/>
        </a:p>
      </dgm:t>
    </dgm:pt>
    <dgm:pt modelId="{72B536B1-B714-49D2-9A1B-13134B6BAF29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Health&amp; Hygiene </a:t>
          </a:r>
        </a:p>
      </dgm:t>
    </dgm:pt>
    <dgm:pt modelId="{51C40878-9E87-4BB6-9884-5F63FB9002BC}" type="parTrans" cxnId="{2B9DA591-0E57-4C40-BD55-49005AEF7965}">
      <dgm:prSet/>
      <dgm:spPr/>
      <dgm:t>
        <a:bodyPr/>
        <a:lstStyle/>
        <a:p>
          <a:endParaRPr lang="en-US"/>
        </a:p>
      </dgm:t>
    </dgm:pt>
    <dgm:pt modelId="{93DAED99-AC6B-45B8-AF15-8655875418AF}" type="sibTrans" cxnId="{2B9DA591-0E57-4C40-BD55-49005AEF7965}">
      <dgm:prSet/>
      <dgm:spPr/>
      <dgm:t>
        <a:bodyPr/>
        <a:lstStyle/>
        <a:p>
          <a:endParaRPr lang="en-US"/>
        </a:p>
      </dgm:t>
    </dgm:pt>
    <dgm:pt modelId="{2F24E0CB-7B42-410F-90B7-2DCAFCB89519}" type="pres">
      <dgm:prSet presAssocID="{2EA56230-4705-43E0-8BFE-5FC0D5FC59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31ECC-0515-44F1-98AE-2F875DDBD1E6}" type="pres">
      <dgm:prSet presAssocID="{2EA56230-4705-43E0-8BFE-5FC0D5FC59DD}" presName="cycle" presStyleCnt="0"/>
      <dgm:spPr/>
    </dgm:pt>
    <dgm:pt modelId="{F4AFD1AC-C4DE-4DFB-86BC-62C44D66757D}" type="pres">
      <dgm:prSet presAssocID="{DFA8DFB2-5701-45A4-83C6-1CB291C38AB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0590A-2E0F-4146-9258-148A1F75C639}" type="pres">
      <dgm:prSet presAssocID="{56B9882D-5742-499D-981E-5C72FD79DBA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9288B1E-4B9B-4419-9A71-0847A528A9B0}" type="pres">
      <dgm:prSet presAssocID="{7CAC4576-5DDA-4E7F-9B3E-B700B69704F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8BA6D-48BC-4838-8BF2-0CC990FE1250}" type="pres">
      <dgm:prSet presAssocID="{1F631C59-3F5E-4650-A50F-86777D5A1A26}" presName="nodeFollowingNodes" presStyleLbl="node1" presStyleIdx="2" presStyleCnt="5" custRadScaleRad="105515" custRadScaleInc="-14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B7599-8AE8-44E2-9F28-1B9A1B055773}" type="pres">
      <dgm:prSet presAssocID="{A1287073-DEC9-4CBD-9304-0C773B475643}" presName="nodeFollowingNodes" presStyleLbl="node1" presStyleIdx="3" presStyleCnt="5" custRadScaleRad="107126" custRadScaleInc="24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1124C-BE27-4DC9-81ED-0C165A3D941D}" type="pres">
      <dgm:prSet presAssocID="{72B536B1-B714-49D2-9A1B-13134B6BAF2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80E96-71E3-4F88-A994-A5330D217B57}" type="presOf" srcId="{72B536B1-B714-49D2-9A1B-13134B6BAF29}" destId="{9601124C-BE27-4DC9-81ED-0C165A3D941D}" srcOrd="0" destOrd="0" presId="urn:microsoft.com/office/officeart/2005/8/layout/cycle3"/>
    <dgm:cxn modelId="{F123E721-6E0F-471F-8633-BACFD19A6300}" srcId="{2EA56230-4705-43E0-8BFE-5FC0D5FC59DD}" destId="{7CAC4576-5DDA-4E7F-9B3E-B700B69704FF}" srcOrd="1" destOrd="0" parTransId="{0001290E-9D8D-4D7E-8E3A-D31A4E74C8F0}" sibTransId="{8FC48DFC-2D42-4F95-A371-F4471598FD23}"/>
    <dgm:cxn modelId="{505E9714-CDA2-4512-BB87-1B76CF8E0B99}" type="presOf" srcId="{7CAC4576-5DDA-4E7F-9B3E-B700B69704FF}" destId="{89288B1E-4B9B-4419-9A71-0847A528A9B0}" srcOrd="0" destOrd="0" presId="urn:microsoft.com/office/officeart/2005/8/layout/cycle3"/>
    <dgm:cxn modelId="{1BB2A271-6679-4B5C-A5C6-2827601CFF5E}" type="presOf" srcId="{DFA8DFB2-5701-45A4-83C6-1CB291C38AB7}" destId="{F4AFD1AC-C4DE-4DFB-86BC-62C44D66757D}" srcOrd="0" destOrd="0" presId="urn:microsoft.com/office/officeart/2005/8/layout/cycle3"/>
    <dgm:cxn modelId="{F00B7A22-AA20-441A-AFB0-A409733BDDF5}" srcId="{2EA56230-4705-43E0-8BFE-5FC0D5FC59DD}" destId="{A1287073-DEC9-4CBD-9304-0C773B475643}" srcOrd="3" destOrd="0" parTransId="{1430B2F0-06F7-47A1-84DF-799296E05206}" sibTransId="{FF44C3F3-AAC9-47FC-B1B2-8BBDA2A794FD}"/>
    <dgm:cxn modelId="{6D9DFB4C-BFBC-487F-A9C5-1DCACA04C3F1}" type="presOf" srcId="{56B9882D-5742-499D-981E-5C72FD79DBA7}" destId="{7F10590A-2E0F-4146-9258-148A1F75C639}" srcOrd="0" destOrd="0" presId="urn:microsoft.com/office/officeart/2005/8/layout/cycle3"/>
    <dgm:cxn modelId="{9A323C93-89B0-48E2-9A7E-3909B3AAB457}" type="presOf" srcId="{1F631C59-3F5E-4650-A50F-86777D5A1A26}" destId="{5528BA6D-48BC-4838-8BF2-0CC990FE1250}" srcOrd="0" destOrd="0" presId="urn:microsoft.com/office/officeart/2005/8/layout/cycle3"/>
    <dgm:cxn modelId="{74619FE0-E7DA-4545-8A99-6F82650CFCF4}" type="presOf" srcId="{2EA56230-4705-43E0-8BFE-5FC0D5FC59DD}" destId="{2F24E0CB-7B42-410F-90B7-2DCAFCB89519}" srcOrd="0" destOrd="0" presId="urn:microsoft.com/office/officeart/2005/8/layout/cycle3"/>
    <dgm:cxn modelId="{2B9DA591-0E57-4C40-BD55-49005AEF7965}" srcId="{2EA56230-4705-43E0-8BFE-5FC0D5FC59DD}" destId="{72B536B1-B714-49D2-9A1B-13134B6BAF29}" srcOrd="4" destOrd="0" parTransId="{51C40878-9E87-4BB6-9884-5F63FB9002BC}" sibTransId="{93DAED99-AC6B-45B8-AF15-8655875418AF}"/>
    <dgm:cxn modelId="{742F1580-8360-458D-9065-EE99F667773A}" srcId="{2EA56230-4705-43E0-8BFE-5FC0D5FC59DD}" destId="{1F631C59-3F5E-4650-A50F-86777D5A1A26}" srcOrd="2" destOrd="0" parTransId="{505E45D9-9F11-4A9B-874D-A13E28EBC5D5}" sibTransId="{99EBAC54-F7A7-4D72-A766-8BE390DE57F9}"/>
    <dgm:cxn modelId="{1640029C-ABEA-4809-9430-C9D4A325129E}" srcId="{2EA56230-4705-43E0-8BFE-5FC0D5FC59DD}" destId="{DFA8DFB2-5701-45A4-83C6-1CB291C38AB7}" srcOrd="0" destOrd="0" parTransId="{52911C54-98F5-4028-BACD-E3CE0426828C}" sibTransId="{56B9882D-5742-499D-981E-5C72FD79DBA7}"/>
    <dgm:cxn modelId="{62A572F1-24A8-4A0F-B941-192E6C89F03C}" type="presOf" srcId="{A1287073-DEC9-4CBD-9304-0C773B475643}" destId="{444B7599-8AE8-44E2-9F28-1B9A1B055773}" srcOrd="0" destOrd="0" presId="urn:microsoft.com/office/officeart/2005/8/layout/cycle3"/>
    <dgm:cxn modelId="{7B4774FA-6D2C-4F38-8112-5E7D2CFA1543}" type="presParOf" srcId="{2F24E0CB-7B42-410F-90B7-2DCAFCB89519}" destId="{5F231ECC-0515-44F1-98AE-2F875DDBD1E6}" srcOrd="0" destOrd="0" presId="urn:microsoft.com/office/officeart/2005/8/layout/cycle3"/>
    <dgm:cxn modelId="{B350BB84-CBBE-4ADF-A8A7-A524FD8E1530}" type="presParOf" srcId="{5F231ECC-0515-44F1-98AE-2F875DDBD1E6}" destId="{F4AFD1AC-C4DE-4DFB-86BC-62C44D66757D}" srcOrd="0" destOrd="0" presId="urn:microsoft.com/office/officeart/2005/8/layout/cycle3"/>
    <dgm:cxn modelId="{3253C140-AC44-4F8F-B5C8-AF5A536F7322}" type="presParOf" srcId="{5F231ECC-0515-44F1-98AE-2F875DDBD1E6}" destId="{7F10590A-2E0F-4146-9258-148A1F75C639}" srcOrd="1" destOrd="0" presId="urn:microsoft.com/office/officeart/2005/8/layout/cycle3"/>
    <dgm:cxn modelId="{C4B0BE01-0DFF-44F0-92B5-95571596C6FC}" type="presParOf" srcId="{5F231ECC-0515-44F1-98AE-2F875DDBD1E6}" destId="{89288B1E-4B9B-4419-9A71-0847A528A9B0}" srcOrd="2" destOrd="0" presId="urn:microsoft.com/office/officeart/2005/8/layout/cycle3"/>
    <dgm:cxn modelId="{88AE2C2B-FBFB-45BC-92B6-978C62720913}" type="presParOf" srcId="{5F231ECC-0515-44F1-98AE-2F875DDBD1E6}" destId="{5528BA6D-48BC-4838-8BF2-0CC990FE1250}" srcOrd="3" destOrd="0" presId="urn:microsoft.com/office/officeart/2005/8/layout/cycle3"/>
    <dgm:cxn modelId="{1C3554F2-1D04-45E2-BA26-70F3C05EF331}" type="presParOf" srcId="{5F231ECC-0515-44F1-98AE-2F875DDBD1E6}" destId="{444B7599-8AE8-44E2-9F28-1B9A1B055773}" srcOrd="4" destOrd="0" presId="urn:microsoft.com/office/officeart/2005/8/layout/cycle3"/>
    <dgm:cxn modelId="{6C138A6A-376F-49FB-B471-052572DBD05D}" type="presParOf" srcId="{5F231ECC-0515-44F1-98AE-2F875DDBD1E6}" destId="{9601124C-BE27-4DC9-81ED-0C165A3D941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E9ABC-DC4D-40FC-AE5F-A08DDCABD70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3357AC8-0755-4D2E-95A9-6B97A1BE1F2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MoHUA</a:t>
          </a:r>
          <a:endParaRPr lang="en-US" sz="2000" b="1" dirty="0">
            <a:solidFill>
              <a:schemeClr val="tx1"/>
            </a:solidFill>
          </a:endParaRPr>
        </a:p>
      </dgm:t>
    </dgm:pt>
    <dgm:pt modelId="{1F5922D7-23B6-4B45-AD5F-AFFB649087E9}" type="parTrans" cxnId="{EE7B6EE6-7374-4EEF-8494-E34BC097D668}">
      <dgm:prSet/>
      <dgm:spPr/>
      <dgm:t>
        <a:bodyPr/>
        <a:lstStyle/>
        <a:p>
          <a:endParaRPr lang="en-US" sz="1300"/>
        </a:p>
      </dgm:t>
    </dgm:pt>
    <dgm:pt modelId="{9642685F-276A-4433-B5A5-A7ED27808D09}" type="sibTrans" cxnId="{EE7B6EE6-7374-4EEF-8494-E34BC097D668}">
      <dgm:prSet/>
      <dgm:spPr/>
      <dgm:t>
        <a:bodyPr/>
        <a:lstStyle/>
        <a:p>
          <a:endParaRPr lang="en-US" sz="1300"/>
        </a:p>
      </dgm:t>
    </dgm:pt>
    <dgm:pt modelId="{F526143A-AB9D-4AC8-8A68-B939345924DE}">
      <dgm:prSet phldrT="[Text]" custT="1"/>
      <dgm:spPr/>
      <dgm:t>
        <a:bodyPr/>
        <a:lstStyle/>
        <a:p>
          <a:r>
            <a:rPr lang="en-IN" sz="1300" b="1" dirty="0" err="1">
              <a:latin typeface="+mn-lt"/>
            </a:rPr>
            <a:t>Secy</a:t>
          </a:r>
          <a:r>
            <a:rPr lang="en-IN" sz="1300" b="1" dirty="0">
              <a:latin typeface="+mn-lt"/>
            </a:rPr>
            <a:t> (</a:t>
          </a:r>
          <a:r>
            <a:rPr lang="en-IN" sz="1300" b="1" dirty="0" err="1">
              <a:latin typeface="+mn-lt"/>
            </a:rPr>
            <a:t>MoHUA</a:t>
          </a:r>
          <a:r>
            <a:rPr lang="en-IN" sz="1300" b="1" dirty="0">
              <a:latin typeface="+mn-lt"/>
            </a:rPr>
            <a:t>) </a:t>
          </a:r>
        </a:p>
        <a:p>
          <a:r>
            <a:rPr lang="en-IN" sz="1300" b="1" dirty="0">
              <a:latin typeface="+mn-lt"/>
            </a:rPr>
            <a:t>AS(Housing)</a:t>
          </a:r>
        </a:p>
        <a:p>
          <a:r>
            <a:rPr lang="en-IN" sz="1300" b="1" dirty="0">
              <a:latin typeface="+mn-lt"/>
            </a:rPr>
            <a:t>JS (Housing For All)</a:t>
          </a:r>
        </a:p>
        <a:p>
          <a:r>
            <a:rPr lang="en-IN" sz="1300" b="1" dirty="0">
              <a:latin typeface="+mn-lt"/>
            </a:rPr>
            <a:t>JS(NULM)</a:t>
          </a:r>
        </a:p>
        <a:p>
          <a:r>
            <a:rPr lang="en-IN" sz="1300" b="1" dirty="0">
              <a:latin typeface="+mn-lt"/>
            </a:rPr>
            <a:t>JS (AMRUT)</a:t>
          </a:r>
        </a:p>
        <a:p>
          <a:r>
            <a:rPr lang="en-IN" sz="1300" b="1" dirty="0">
              <a:latin typeface="+mn-lt"/>
            </a:rPr>
            <a:t>JS(SBM)</a:t>
          </a:r>
        </a:p>
        <a:p>
          <a:r>
            <a:rPr lang="en-IN" sz="1300" b="1" dirty="0">
              <a:latin typeface="+mn-lt"/>
            </a:rPr>
            <a:t>JS(National Health Mission)</a:t>
          </a:r>
        </a:p>
        <a:p>
          <a:r>
            <a:rPr lang="en-IN" sz="13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CEO (</a:t>
          </a:r>
          <a:r>
            <a:rPr lang="en-IN" sz="1300" b="1" dirty="0" err="1">
              <a:latin typeface="+mn-lt"/>
            </a:rPr>
            <a:t>Ayushman</a:t>
          </a:r>
          <a:r>
            <a:rPr lang="en-IN" sz="1300" b="1" dirty="0">
              <a:latin typeface="+mn-lt"/>
            </a:rPr>
            <a:t> </a:t>
          </a:r>
          <a:r>
            <a:rPr lang="en-IN" sz="1300" b="1" dirty="0" err="1">
              <a:latin typeface="+mn-lt"/>
            </a:rPr>
            <a:t>Bharath</a:t>
          </a:r>
          <a:r>
            <a:rPr lang="en-IN" sz="13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r>
            <a:rPr lang="en-IN" sz="13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JS </a:t>
          </a:r>
          <a:r>
            <a:rPr lang="en-IN" sz="1300" b="1" dirty="0">
              <a:latin typeface="+mn-lt"/>
            </a:rPr>
            <a:t>(Ministry of New &amp; Renewable Energy)</a:t>
          </a:r>
        </a:p>
        <a:p>
          <a:r>
            <a:rPr lang="en-IN" sz="1300" b="1" dirty="0">
              <a:latin typeface="+mn-lt"/>
            </a:rPr>
            <a:t>JS (Ministry of Environment Forest &amp; Climate Change)</a:t>
          </a:r>
        </a:p>
        <a:p>
          <a:r>
            <a:rPr lang="en-IN" sz="1300" b="1" dirty="0">
              <a:latin typeface="+mn-lt"/>
            </a:rPr>
            <a:t>JS (Jal Shakti)</a:t>
          </a:r>
        </a:p>
        <a:p>
          <a:r>
            <a:rPr lang="en-IN" sz="1300" b="1" dirty="0">
              <a:latin typeface="+mn-lt"/>
            </a:rPr>
            <a:t>JS (Ministry of Petroleum &amp;Natural Gas)</a:t>
          </a:r>
        </a:p>
      </dgm:t>
    </dgm:pt>
    <dgm:pt modelId="{0EC3D2E4-9836-4666-98E7-5BA9DC28F1E5}" type="parTrans" cxnId="{492EE0AC-6AB5-4763-848A-BCD4A24A1BB6}">
      <dgm:prSet/>
      <dgm:spPr/>
      <dgm:t>
        <a:bodyPr/>
        <a:lstStyle/>
        <a:p>
          <a:endParaRPr lang="en-US" sz="1300"/>
        </a:p>
      </dgm:t>
    </dgm:pt>
    <dgm:pt modelId="{9809E794-9F84-428F-9910-45F29284EEE8}" type="sibTrans" cxnId="{492EE0AC-6AB5-4763-848A-BCD4A24A1BB6}">
      <dgm:prSet/>
      <dgm:spPr/>
      <dgm:t>
        <a:bodyPr/>
        <a:lstStyle/>
        <a:p>
          <a:endParaRPr lang="en-US" sz="1300"/>
        </a:p>
      </dgm:t>
    </dgm:pt>
    <dgm:pt modelId="{3909E0E1-1645-43D2-BF30-2B10C7F887D7}">
      <dgm:prSet phldrT="[Text]" custT="1"/>
      <dgm:spPr/>
      <dgm:t>
        <a:bodyPr/>
        <a:lstStyle/>
        <a:p>
          <a:r>
            <a:rPr lang="en-IN" sz="2000" b="1" dirty="0">
              <a:solidFill>
                <a:schemeClr val="tx1"/>
              </a:solidFill>
            </a:rPr>
            <a:t>State</a:t>
          </a:r>
          <a:endParaRPr lang="en-US" sz="2000" dirty="0"/>
        </a:p>
      </dgm:t>
    </dgm:pt>
    <dgm:pt modelId="{1CDA39B5-A201-49E3-B32B-EE83FEECB60F}" type="parTrans" cxnId="{33A5CFD3-B173-4831-A293-BDE98FFCE320}">
      <dgm:prSet/>
      <dgm:spPr/>
      <dgm:t>
        <a:bodyPr/>
        <a:lstStyle/>
        <a:p>
          <a:endParaRPr lang="en-US" sz="1300"/>
        </a:p>
      </dgm:t>
    </dgm:pt>
    <dgm:pt modelId="{7627F29B-428C-4AE7-9A33-22BD951332B7}" type="sibTrans" cxnId="{33A5CFD3-B173-4831-A293-BDE98FFCE320}">
      <dgm:prSet/>
      <dgm:spPr/>
      <dgm:t>
        <a:bodyPr/>
        <a:lstStyle/>
        <a:p>
          <a:endParaRPr lang="en-US" sz="1300"/>
        </a:p>
      </dgm:t>
    </dgm:pt>
    <dgm:pt modelId="{2E9797C1-E9BA-4E90-8998-895ACE922B02}">
      <dgm:prSet phldrT="[Text]" custT="1"/>
      <dgm:spPr/>
      <dgm:t>
        <a:bodyPr/>
        <a:lstStyle/>
        <a:p>
          <a:r>
            <a:rPr lang="en-IN" sz="1300" b="1" dirty="0"/>
            <a:t>Chief Secretary</a:t>
          </a:r>
          <a:endParaRPr lang="en-US" sz="1300" b="1" dirty="0"/>
        </a:p>
      </dgm:t>
    </dgm:pt>
    <dgm:pt modelId="{687A8210-D0DD-4A71-8ED7-8E0F65B71DEC}" type="parTrans" cxnId="{75B3A171-4B70-430D-9D82-4338600ADDC3}">
      <dgm:prSet/>
      <dgm:spPr/>
      <dgm:t>
        <a:bodyPr/>
        <a:lstStyle/>
        <a:p>
          <a:endParaRPr lang="en-US" sz="1300"/>
        </a:p>
      </dgm:t>
    </dgm:pt>
    <dgm:pt modelId="{6208AA3B-42CE-456E-82CE-02FCB8D8AC43}" type="sibTrans" cxnId="{75B3A171-4B70-430D-9D82-4338600ADDC3}">
      <dgm:prSet/>
      <dgm:spPr/>
      <dgm:t>
        <a:bodyPr/>
        <a:lstStyle/>
        <a:p>
          <a:endParaRPr lang="en-US" sz="1300"/>
        </a:p>
      </dgm:t>
    </dgm:pt>
    <dgm:pt modelId="{87F06C9A-6B41-44AA-B5BD-3561F60ADF7B}">
      <dgm:prSet custT="1"/>
      <dgm:spPr/>
      <dgm:t>
        <a:bodyPr/>
        <a:lstStyle/>
        <a:p>
          <a:r>
            <a:rPr lang="en-IN" sz="1300" b="1" dirty="0"/>
            <a:t>Principal Secretary (DU&amp;H)</a:t>
          </a:r>
          <a:endParaRPr lang="en-IN" sz="1300" b="1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7FFC1-BD8E-4420-81BD-246C90ED539D}" type="parTrans" cxnId="{62052B27-7393-4775-A6DA-85FC1E74966D}">
      <dgm:prSet/>
      <dgm:spPr/>
      <dgm:t>
        <a:bodyPr/>
        <a:lstStyle/>
        <a:p>
          <a:endParaRPr lang="en-US" sz="1300"/>
        </a:p>
      </dgm:t>
    </dgm:pt>
    <dgm:pt modelId="{68C110B9-CFAE-41C8-BA33-3DA529AF5DE6}" type="sibTrans" cxnId="{62052B27-7393-4775-A6DA-85FC1E74966D}">
      <dgm:prSet/>
      <dgm:spPr/>
      <dgm:t>
        <a:bodyPr/>
        <a:lstStyle/>
        <a:p>
          <a:endParaRPr lang="en-US" sz="1300"/>
        </a:p>
      </dgm:t>
    </dgm:pt>
    <dgm:pt modelId="{68F8E38F-01DD-41D3-BEDC-18069BB4C540}">
      <dgm:prSet custT="1"/>
      <dgm:spPr/>
      <dgm:t>
        <a:bodyPr/>
        <a:lstStyle/>
        <a:p>
          <a:r>
            <a:rPr lang="en-IN" sz="1300" b="1" dirty="0"/>
            <a:t>Principal Secretary Forest</a:t>
          </a:r>
          <a:endParaRPr lang="en-IN" sz="1300" b="1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95432-E69E-4801-BB7E-79C6FDA1EA6F}" type="parTrans" cxnId="{7EBAD6EB-1A28-4B5E-BB76-06CC09AA79E8}">
      <dgm:prSet/>
      <dgm:spPr/>
      <dgm:t>
        <a:bodyPr/>
        <a:lstStyle/>
        <a:p>
          <a:endParaRPr lang="en-US" sz="1300"/>
        </a:p>
      </dgm:t>
    </dgm:pt>
    <dgm:pt modelId="{69535F2E-AC07-453B-9788-2510FA77861E}" type="sibTrans" cxnId="{7EBAD6EB-1A28-4B5E-BB76-06CC09AA79E8}">
      <dgm:prSet/>
      <dgm:spPr/>
      <dgm:t>
        <a:bodyPr/>
        <a:lstStyle/>
        <a:p>
          <a:endParaRPr lang="en-US" sz="1300"/>
        </a:p>
      </dgm:t>
    </dgm:pt>
    <dgm:pt modelId="{5F285FF5-FEA6-4B37-96B2-971E38D5F406}">
      <dgm:prSet custT="1"/>
      <dgm:spPr/>
      <dgm:t>
        <a:bodyPr/>
        <a:lstStyle/>
        <a:p>
          <a:r>
            <a:rPr lang="en-IN" sz="1300" b="1" dirty="0"/>
            <a:t>Principal Secretary Renewable Energy</a:t>
          </a:r>
        </a:p>
      </dgm:t>
    </dgm:pt>
    <dgm:pt modelId="{BFDAA7F2-A011-42AA-9DA1-00FDE5184299}" type="parTrans" cxnId="{E17B9EB3-223A-4D71-A004-E320A86F00A2}">
      <dgm:prSet/>
      <dgm:spPr/>
      <dgm:t>
        <a:bodyPr/>
        <a:lstStyle/>
        <a:p>
          <a:endParaRPr lang="en-US" sz="1300"/>
        </a:p>
      </dgm:t>
    </dgm:pt>
    <dgm:pt modelId="{86481C39-6F91-4B0D-A837-EB1488D8E815}" type="sibTrans" cxnId="{E17B9EB3-223A-4D71-A004-E320A86F00A2}">
      <dgm:prSet/>
      <dgm:spPr/>
      <dgm:t>
        <a:bodyPr/>
        <a:lstStyle/>
        <a:p>
          <a:endParaRPr lang="en-US" sz="1300"/>
        </a:p>
      </dgm:t>
    </dgm:pt>
    <dgm:pt modelId="{63B1D4DB-444D-407C-A3BA-169F0A9EB722}">
      <dgm:prSet custT="1"/>
      <dgm:spPr/>
      <dgm:t>
        <a:bodyPr/>
        <a:lstStyle/>
        <a:p>
          <a:r>
            <a:rPr lang="en-IN" sz="1300" b="1" dirty="0"/>
            <a:t>Principal Secretary , Water Resources</a:t>
          </a:r>
        </a:p>
      </dgm:t>
    </dgm:pt>
    <dgm:pt modelId="{96CCACF6-5EEE-41C6-921B-11556D23BBE1}" type="parTrans" cxnId="{7CB6391D-42E2-43BD-A222-9322FA35EA48}">
      <dgm:prSet/>
      <dgm:spPr/>
      <dgm:t>
        <a:bodyPr/>
        <a:lstStyle/>
        <a:p>
          <a:endParaRPr lang="en-US" sz="1300"/>
        </a:p>
      </dgm:t>
    </dgm:pt>
    <dgm:pt modelId="{6C8688DB-FFF9-4E32-A165-FC1287E90971}" type="sibTrans" cxnId="{7CB6391D-42E2-43BD-A222-9322FA35EA48}">
      <dgm:prSet/>
      <dgm:spPr/>
      <dgm:t>
        <a:bodyPr/>
        <a:lstStyle/>
        <a:p>
          <a:endParaRPr lang="en-US" sz="1300"/>
        </a:p>
      </dgm:t>
    </dgm:pt>
    <dgm:pt modelId="{C8DA4766-4B0F-4977-8B8E-22AE9C30D3E5}">
      <dgm:prSet custT="1"/>
      <dgm:spPr/>
      <dgm:t>
        <a:bodyPr/>
        <a:lstStyle/>
        <a:p>
          <a:r>
            <a:rPr lang="en-IN" sz="1300" b="1" dirty="0"/>
            <a:t>Principal Secretary , Food and Civil Supplies</a:t>
          </a:r>
        </a:p>
      </dgm:t>
    </dgm:pt>
    <dgm:pt modelId="{0095DABD-ED0D-41BF-81D8-D7F1F415056C}" type="parTrans" cxnId="{91934624-F669-47B6-B91F-44B459F5CC55}">
      <dgm:prSet/>
      <dgm:spPr/>
      <dgm:t>
        <a:bodyPr/>
        <a:lstStyle/>
        <a:p>
          <a:endParaRPr lang="en-US" sz="1300"/>
        </a:p>
      </dgm:t>
    </dgm:pt>
    <dgm:pt modelId="{64F2AC7E-505A-4CE9-8906-14498F7AE674}" type="sibTrans" cxnId="{91934624-F669-47B6-B91F-44B459F5CC55}">
      <dgm:prSet/>
      <dgm:spPr/>
      <dgm:t>
        <a:bodyPr/>
        <a:lstStyle/>
        <a:p>
          <a:endParaRPr lang="en-US" sz="1300"/>
        </a:p>
      </dgm:t>
    </dgm:pt>
    <dgm:pt modelId="{C5DE7F97-9A62-401D-8B61-CEAC718B5D4B}">
      <dgm:prSet custT="1"/>
      <dgm:spPr/>
      <dgm:t>
        <a:bodyPr/>
        <a:lstStyle/>
        <a:p>
          <a:r>
            <a:rPr lang="en-IN" sz="1300" b="1" dirty="0"/>
            <a:t>Principal Secretary , Health and Family Welfare</a:t>
          </a:r>
        </a:p>
      </dgm:t>
    </dgm:pt>
    <dgm:pt modelId="{3066576A-9C92-4829-AC9E-8733C95379F9}" type="parTrans" cxnId="{C4E70A88-0AA6-4DB2-A6B2-D2E21A759209}">
      <dgm:prSet/>
      <dgm:spPr/>
      <dgm:t>
        <a:bodyPr/>
        <a:lstStyle/>
        <a:p>
          <a:endParaRPr lang="en-US" sz="1300"/>
        </a:p>
      </dgm:t>
    </dgm:pt>
    <dgm:pt modelId="{130FD322-8A34-4DD9-9DE0-15A2A7ACE3BB}" type="sibTrans" cxnId="{C4E70A88-0AA6-4DB2-A6B2-D2E21A759209}">
      <dgm:prSet/>
      <dgm:spPr/>
      <dgm:t>
        <a:bodyPr/>
        <a:lstStyle/>
        <a:p>
          <a:endParaRPr lang="en-US" sz="1300"/>
        </a:p>
      </dgm:t>
    </dgm:pt>
    <dgm:pt modelId="{ACA18599-A36C-48B7-A005-F214066E2365}">
      <dgm:prSet custT="1"/>
      <dgm:spPr/>
      <dgm:t>
        <a:bodyPr/>
        <a:lstStyle/>
        <a:p>
          <a:r>
            <a:rPr lang="en-IN" sz="2000" b="1" dirty="0">
              <a:solidFill>
                <a:schemeClr val="tx1"/>
              </a:solidFill>
              <a:cs typeface="Aharoni" panose="02010803020104030203" pitchFamily="2" charset="-79"/>
            </a:rPr>
            <a:t>District</a:t>
          </a:r>
          <a:endParaRPr lang="en-IN" sz="2000" dirty="0">
            <a:solidFill>
              <a:schemeClr val="tx1"/>
            </a:solidFill>
          </a:endParaRPr>
        </a:p>
      </dgm:t>
    </dgm:pt>
    <dgm:pt modelId="{71AEF5A2-231F-4771-9DF0-56A7288A6E5F}" type="parTrans" cxnId="{F16AE6D9-3239-4A54-A0A0-F28785D33C03}">
      <dgm:prSet/>
      <dgm:spPr/>
      <dgm:t>
        <a:bodyPr/>
        <a:lstStyle/>
        <a:p>
          <a:endParaRPr lang="en-US" sz="1300"/>
        </a:p>
      </dgm:t>
    </dgm:pt>
    <dgm:pt modelId="{36EA9FEF-5AE2-47CA-ABEC-C0E2A10E0ACE}" type="sibTrans" cxnId="{F16AE6D9-3239-4A54-A0A0-F28785D33C03}">
      <dgm:prSet/>
      <dgm:spPr/>
      <dgm:t>
        <a:bodyPr/>
        <a:lstStyle/>
        <a:p>
          <a:endParaRPr lang="en-US" sz="1300"/>
        </a:p>
      </dgm:t>
    </dgm:pt>
    <dgm:pt modelId="{744028EF-C0A4-4DE5-85FA-8033DCA54A2D}">
      <dgm:prSet custT="1"/>
      <dgm:spPr/>
      <dgm:t>
        <a:bodyPr/>
        <a:lstStyle/>
        <a:p>
          <a:r>
            <a:rPr lang="en-IN" sz="1300" b="1" dirty="0"/>
            <a:t>Municipal Commissioner/ District Collector/ Divisional  Commissioner</a:t>
          </a:r>
        </a:p>
      </dgm:t>
    </dgm:pt>
    <dgm:pt modelId="{26E483A8-7929-4766-BA67-351DDA0ABFB8}" type="parTrans" cxnId="{838F73A4-FF18-4969-A995-ABEAF2B9C135}">
      <dgm:prSet/>
      <dgm:spPr/>
      <dgm:t>
        <a:bodyPr/>
        <a:lstStyle/>
        <a:p>
          <a:endParaRPr lang="en-US" sz="1300"/>
        </a:p>
      </dgm:t>
    </dgm:pt>
    <dgm:pt modelId="{3A9556FF-1BBA-49C6-99DD-27B24195F08F}" type="sibTrans" cxnId="{838F73A4-FF18-4969-A995-ABEAF2B9C135}">
      <dgm:prSet/>
      <dgm:spPr/>
      <dgm:t>
        <a:bodyPr/>
        <a:lstStyle/>
        <a:p>
          <a:endParaRPr lang="en-US" sz="1300"/>
        </a:p>
      </dgm:t>
    </dgm:pt>
    <dgm:pt modelId="{E647DD73-0380-403B-8621-C9F9A6C9A4A6}">
      <dgm:prSet custT="1"/>
      <dgm:spPr/>
      <dgm:t>
        <a:bodyPr/>
        <a:lstStyle/>
        <a:p>
          <a:r>
            <a:rPr lang="en-IN" sz="1300" b="1"/>
            <a:t>CDO/CEO, Zila Parishad</a:t>
          </a:r>
          <a:endParaRPr lang="en-IN" sz="1300" b="1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F191D-11AE-43F0-9DBE-BAF34249EC0C}" type="parTrans" cxnId="{8CBBD8E8-3508-4477-AA97-289806364610}">
      <dgm:prSet/>
      <dgm:spPr/>
      <dgm:t>
        <a:bodyPr/>
        <a:lstStyle/>
        <a:p>
          <a:endParaRPr lang="en-US" sz="1300"/>
        </a:p>
      </dgm:t>
    </dgm:pt>
    <dgm:pt modelId="{DFEE5093-EB8A-46B8-8E8D-EDE276C10624}" type="sibTrans" cxnId="{8CBBD8E8-3508-4477-AA97-289806364610}">
      <dgm:prSet/>
      <dgm:spPr/>
      <dgm:t>
        <a:bodyPr/>
        <a:lstStyle/>
        <a:p>
          <a:endParaRPr lang="en-US" sz="1300"/>
        </a:p>
      </dgm:t>
    </dgm:pt>
    <dgm:pt modelId="{30D32CFE-5747-4F80-8116-6DBFF608A303}">
      <dgm:prSet custT="1"/>
      <dgm:spPr/>
      <dgm:t>
        <a:bodyPr/>
        <a:lstStyle/>
        <a:p>
          <a:r>
            <a:rPr lang="en-IN" sz="1300" b="1"/>
            <a:t>All EOs of ULBs</a:t>
          </a:r>
          <a:endParaRPr lang="en-IN" sz="1300" b="1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91AB3-7E76-4BE6-B903-82C4CDBABCEE}" type="parTrans" cxnId="{BCF707B8-1C7E-4244-995D-404D80FD2F96}">
      <dgm:prSet/>
      <dgm:spPr/>
      <dgm:t>
        <a:bodyPr/>
        <a:lstStyle/>
        <a:p>
          <a:endParaRPr lang="en-US" sz="1300"/>
        </a:p>
      </dgm:t>
    </dgm:pt>
    <dgm:pt modelId="{DC4A46D4-A3D7-41A6-B24B-6F25DE745211}" type="sibTrans" cxnId="{BCF707B8-1C7E-4244-995D-404D80FD2F96}">
      <dgm:prSet/>
      <dgm:spPr/>
      <dgm:t>
        <a:bodyPr/>
        <a:lstStyle/>
        <a:p>
          <a:endParaRPr lang="en-US" sz="1300"/>
        </a:p>
      </dgm:t>
    </dgm:pt>
    <dgm:pt modelId="{89E086D8-3785-4624-BE6B-02AA69B926CC}">
      <dgm:prSet custT="1"/>
      <dgm:spPr/>
      <dgm:t>
        <a:bodyPr/>
        <a:lstStyle/>
        <a:p>
          <a:r>
            <a:rPr lang="en-IN" sz="1300" b="1"/>
            <a:t>District  Level Officer</a:t>
          </a:r>
          <a:endParaRPr lang="en-IN" sz="1300" b="1" dirty="0"/>
        </a:p>
      </dgm:t>
    </dgm:pt>
    <dgm:pt modelId="{F287B3B4-519C-43A2-A047-FD083D39BDA9}" type="parTrans" cxnId="{E470F320-E6D6-491E-B932-D1D98F95C20C}">
      <dgm:prSet/>
      <dgm:spPr/>
      <dgm:t>
        <a:bodyPr/>
        <a:lstStyle/>
        <a:p>
          <a:endParaRPr lang="en-US" sz="1300"/>
        </a:p>
      </dgm:t>
    </dgm:pt>
    <dgm:pt modelId="{5959CC05-35C4-4A3D-96D4-3A5C17D6DA8D}" type="sibTrans" cxnId="{E470F320-E6D6-491E-B932-D1D98F95C20C}">
      <dgm:prSet/>
      <dgm:spPr/>
      <dgm:t>
        <a:bodyPr/>
        <a:lstStyle/>
        <a:p>
          <a:endParaRPr lang="en-US" sz="1300"/>
        </a:p>
      </dgm:t>
    </dgm:pt>
    <dgm:pt modelId="{5AD0AE9C-7D7D-4DB9-92CD-6C6F46135BB0}">
      <dgm:prSet custT="1"/>
      <dgm:spPr/>
      <dgm:t>
        <a:bodyPr/>
        <a:lstStyle/>
        <a:p>
          <a:r>
            <a:rPr lang="en-IN" sz="1300" b="1"/>
            <a:t>Forest</a:t>
          </a:r>
          <a:endParaRPr lang="en-IN" sz="1300" b="1" dirty="0"/>
        </a:p>
      </dgm:t>
    </dgm:pt>
    <dgm:pt modelId="{ACE9010F-74BB-495D-B84B-D185E7AE1767}" type="parTrans" cxnId="{D8032CA9-FE1E-4A19-9E85-CB8F4EC9B22E}">
      <dgm:prSet/>
      <dgm:spPr/>
      <dgm:t>
        <a:bodyPr/>
        <a:lstStyle/>
        <a:p>
          <a:endParaRPr lang="en-US" sz="1300"/>
        </a:p>
      </dgm:t>
    </dgm:pt>
    <dgm:pt modelId="{AB2AFD03-7A47-486E-A3E8-4EADC73EE038}" type="sibTrans" cxnId="{D8032CA9-FE1E-4A19-9E85-CB8F4EC9B22E}">
      <dgm:prSet/>
      <dgm:spPr/>
      <dgm:t>
        <a:bodyPr/>
        <a:lstStyle/>
        <a:p>
          <a:endParaRPr lang="en-US" sz="1300"/>
        </a:p>
      </dgm:t>
    </dgm:pt>
    <dgm:pt modelId="{5BCFBC32-95C3-41DF-950B-7A46C351A476}">
      <dgm:prSet custT="1"/>
      <dgm:spPr/>
      <dgm:t>
        <a:bodyPr/>
        <a:lstStyle/>
        <a:p>
          <a:r>
            <a:rPr lang="en-IN" sz="1300" b="1"/>
            <a:t>Water Department</a:t>
          </a:r>
          <a:endParaRPr lang="en-IN" sz="1300" b="1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561BC-C4B9-41B8-8902-9A072696A8D0}" type="parTrans" cxnId="{3613975C-E3FC-4179-9BFF-9F33BD2D8707}">
      <dgm:prSet/>
      <dgm:spPr/>
      <dgm:t>
        <a:bodyPr/>
        <a:lstStyle/>
        <a:p>
          <a:endParaRPr lang="en-US" sz="1300"/>
        </a:p>
      </dgm:t>
    </dgm:pt>
    <dgm:pt modelId="{3629964E-8FA2-4B07-9226-960F98EF89B2}" type="sibTrans" cxnId="{3613975C-E3FC-4179-9BFF-9F33BD2D8707}">
      <dgm:prSet/>
      <dgm:spPr/>
      <dgm:t>
        <a:bodyPr/>
        <a:lstStyle/>
        <a:p>
          <a:endParaRPr lang="en-US" sz="1300"/>
        </a:p>
      </dgm:t>
    </dgm:pt>
    <dgm:pt modelId="{B0030983-E8C3-4E63-94AC-F067D8FF783C}">
      <dgm:prSet custT="1"/>
      <dgm:spPr/>
      <dgm:t>
        <a:bodyPr/>
        <a:lstStyle/>
        <a:p>
          <a:r>
            <a:rPr lang="en-IN" sz="1300" b="1"/>
            <a:t>Renewable Energy</a:t>
          </a:r>
          <a:endParaRPr lang="en-IN" sz="1300" b="1" dirty="0"/>
        </a:p>
      </dgm:t>
    </dgm:pt>
    <dgm:pt modelId="{B5BCB660-6D83-4AB7-91C5-84299CDEDC9B}" type="parTrans" cxnId="{D346549B-79AB-460D-8C3B-FFD096717348}">
      <dgm:prSet/>
      <dgm:spPr/>
      <dgm:t>
        <a:bodyPr/>
        <a:lstStyle/>
        <a:p>
          <a:endParaRPr lang="en-US" sz="1300"/>
        </a:p>
      </dgm:t>
    </dgm:pt>
    <dgm:pt modelId="{9BE379E0-7E0E-4844-AD49-CE9B64478C6B}" type="sibTrans" cxnId="{D346549B-79AB-460D-8C3B-FFD096717348}">
      <dgm:prSet/>
      <dgm:spPr/>
      <dgm:t>
        <a:bodyPr/>
        <a:lstStyle/>
        <a:p>
          <a:endParaRPr lang="en-US" sz="1300"/>
        </a:p>
      </dgm:t>
    </dgm:pt>
    <dgm:pt modelId="{10D21FEF-F3CC-4DF4-AD92-73F84ECA4554}">
      <dgm:prSet custT="1"/>
      <dgm:spPr/>
      <dgm:t>
        <a:bodyPr/>
        <a:lstStyle/>
        <a:p>
          <a:r>
            <a:rPr lang="en-IN" sz="1300" b="1"/>
            <a:t>Food and Civil Supplies</a:t>
          </a:r>
          <a:endParaRPr lang="en-IN" sz="1300" b="1" dirty="0"/>
        </a:p>
      </dgm:t>
    </dgm:pt>
    <dgm:pt modelId="{8BCE6075-B9E3-4C2E-9A93-E2FC969868FD}" type="parTrans" cxnId="{9D6A596F-8824-4E80-B128-C4FD9CF51E09}">
      <dgm:prSet/>
      <dgm:spPr/>
      <dgm:t>
        <a:bodyPr/>
        <a:lstStyle/>
        <a:p>
          <a:endParaRPr lang="en-US" sz="1300"/>
        </a:p>
      </dgm:t>
    </dgm:pt>
    <dgm:pt modelId="{00AD08B1-60BC-4E20-AE12-50BAB3BE3018}" type="sibTrans" cxnId="{9D6A596F-8824-4E80-B128-C4FD9CF51E09}">
      <dgm:prSet/>
      <dgm:spPr/>
      <dgm:t>
        <a:bodyPr/>
        <a:lstStyle/>
        <a:p>
          <a:endParaRPr lang="en-US" sz="1300"/>
        </a:p>
      </dgm:t>
    </dgm:pt>
    <dgm:pt modelId="{5E049577-CCC7-4D5D-9696-52B000389A9C}">
      <dgm:prSet custT="1"/>
      <dgm:spPr/>
      <dgm:t>
        <a:bodyPr/>
        <a:lstStyle/>
        <a:p>
          <a:r>
            <a:rPr lang="en-IN" sz="1300" b="1" dirty="0"/>
            <a:t>Health and Family Welfare</a:t>
          </a:r>
        </a:p>
      </dgm:t>
    </dgm:pt>
    <dgm:pt modelId="{4C399A32-3151-4D1A-A294-17844B5F541F}" type="parTrans" cxnId="{5AFA434D-21E8-4B9B-941B-CC78FD794841}">
      <dgm:prSet/>
      <dgm:spPr/>
      <dgm:t>
        <a:bodyPr/>
        <a:lstStyle/>
        <a:p>
          <a:endParaRPr lang="en-US" sz="1300"/>
        </a:p>
      </dgm:t>
    </dgm:pt>
    <dgm:pt modelId="{5C138CCC-5858-41F8-BD50-7F2DFDE1B1F5}" type="sibTrans" cxnId="{5AFA434D-21E8-4B9B-941B-CC78FD794841}">
      <dgm:prSet/>
      <dgm:spPr/>
      <dgm:t>
        <a:bodyPr/>
        <a:lstStyle/>
        <a:p>
          <a:endParaRPr lang="en-US" sz="1300"/>
        </a:p>
      </dgm:t>
    </dgm:pt>
    <dgm:pt modelId="{D6A13C2B-5C8E-4401-9C67-B1BF310B2697}">
      <dgm:prSet phldrT="[Text]" custT="1"/>
      <dgm:spPr/>
      <dgm:t>
        <a:bodyPr/>
        <a:lstStyle/>
        <a:p>
          <a:r>
            <a:rPr lang="en-US" sz="1300" b="1" dirty="0">
              <a:latin typeface="+mn-lt"/>
            </a:rPr>
            <a:t>JS (Ministry of Power)</a:t>
          </a:r>
          <a:endParaRPr lang="en-IN" sz="1300" b="1" dirty="0">
            <a:latin typeface="+mn-lt"/>
          </a:endParaRPr>
        </a:p>
      </dgm:t>
    </dgm:pt>
    <dgm:pt modelId="{B223E50B-64FA-47D7-8DEB-5A88D0EE7776}" type="parTrans" cxnId="{88DCA08F-9DC4-41ED-A3B7-817DE6FF2677}">
      <dgm:prSet/>
      <dgm:spPr/>
      <dgm:t>
        <a:bodyPr/>
        <a:lstStyle/>
        <a:p>
          <a:endParaRPr lang="en-US"/>
        </a:p>
      </dgm:t>
    </dgm:pt>
    <dgm:pt modelId="{C8063D64-F93E-4BD6-B699-B1A16A4B3EAB}" type="sibTrans" cxnId="{88DCA08F-9DC4-41ED-A3B7-817DE6FF2677}">
      <dgm:prSet/>
      <dgm:spPr/>
      <dgm:t>
        <a:bodyPr/>
        <a:lstStyle/>
        <a:p>
          <a:endParaRPr lang="en-US"/>
        </a:p>
      </dgm:t>
    </dgm:pt>
    <dgm:pt modelId="{18F146F9-6E2B-4E1D-B8A0-FE3028A93053}" type="pres">
      <dgm:prSet presAssocID="{A5CE9ABC-DC4D-40FC-AE5F-A08DDCABD70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65D357-1287-45C8-A5F0-70E0AB9FBCF2}" type="pres">
      <dgm:prSet presAssocID="{43357AC8-0755-4D2E-95A9-6B97A1BE1F24}" presName="parentText1" presStyleLbl="node1" presStyleIdx="0" presStyleCnt="3" custLinFactNeighborX="378" custLinFactNeighborY="-2305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30992-B8CF-450E-8837-B73A9E7C25E8}" type="pres">
      <dgm:prSet presAssocID="{43357AC8-0755-4D2E-95A9-6B97A1BE1F24}" presName="childText1" presStyleLbl="solidAlignAcc1" presStyleIdx="0" presStyleCnt="3" custScaleY="186384" custLinFactNeighborX="1149" custLinFactNeighborY="23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BCDB9-A971-435A-A3D5-D4517A129341}" type="pres">
      <dgm:prSet presAssocID="{3909E0E1-1645-43D2-BF30-2B10C7F887D7}" presName="parentText2" presStyleLbl="node1" presStyleIdx="1" presStyleCnt="3" custLinFactNeighborX="547" custLinFactNeighborY="-152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3A4E2-10C8-4C87-BCCB-31126C2AD28F}" type="pres">
      <dgm:prSet presAssocID="{3909E0E1-1645-43D2-BF30-2B10C7F887D7}" presName="childText2" presStyleLbl="solidAlignAcc1" presStyleIdx="1" presStyleCnt="3" custScaleY="159988" custLinFactNeighborX="1204" custLinFactNeighborY="20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1903A-E873-4A6D-AE79-A1D44A86D82F}" type="pres">
      <dgm:prSet presAssocID="{ACA18599-A36C-48B7-A005-F214066E23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5C0D3-0948-4B5F-96F8-A15EE1B03AA3}" type="pres">
      <dgm:prSet presAssocID="{ACA18599-A36C-48B7-A005-F214066E2365}" presName="childText3" presStyleLbl="solidAlignAcc1" presStyleIdx="2" presStyleCnt="3" custScaleY="120940" custLinFactNeighborX="756" custLinFactNeighborY="7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BD8E8-3508-4477-AA97-289806364610}" srcId="{ACA18599-A36C-48B7-A005-F214066E2365}" destId="{E647DD73-0380-403B-8621-C9F9A6C9A4A6}" srcOrd="1" destOrd="0" parTransId="{DE0F191D-11AE-43F0-9DBE-BAF34249EC0C}" sibTransId="{DFEE5093-EB8A-46B8-8E8D-EDE276C10624}"/>
    <dgm:cxn modelId="{1F8473DB-0D2F-4DBC-9AFD-538E1CAE9BD8}" type="presOf" srcId="{63B1D4DB-444D-407C-A3BA-169F0A9EB722}" destId="{53A3A4E2-10C8-4C87-BCCB-31126C2AD28F}" srcOrd="0" destOrd="4" presId="urn:microsoft.com/office/officeart/2009/3/layout/IncreasingArrowsProcess"/>
    <dgm:cxn modelId="{492EE0AC-6AB5-4763-848A-BCD4A24A1BB6}" srcId="{43357AC8-0755-4D2E-95A9-6B97A1BE1F24}" destId="{F526143A-AB9D-4AC8-8A68-B939345924DE}" srcOrd="0" destOrd="0" parTransId="{0EC3D2E4-9836-4666-98E7-5BA9DC28F1E5}" sibTransId="{9809E794-9F84-428F-9910-45F29284EEE8}"/>
    <dgm:cxn modelId="{CA97D210-1ADC-4AE3-9699-276586EB66F2}" type="presOf" srcId="{5E049577-CCC7-4D5D-9696-52B000389A9C}" destId="{4015C0D3-0948-4B5F-96F8-A15EE1B03AA3}" srcOrd="0" destOrd="8" presId="urn:microsoft.com/office/officeart/2009/3/layout/IncreasingArrowsProcess"/>
    <dgm:cxn modelId="{54EECD45-23CA-4024-97A0-560891716F31}" type="presOf" srcId="{C5DE7F97-9A62-401D-8B61-CEAC718B5D4B}" destId="{53A3A4E2-10C8-4C87-BCCB-31126C2AD28F}" srcOrd="0" destOrd="6" presId="urn:microsoft.com/office/officeart/2009/3/layout/IncreasingArrowsProcess"/>
    <dgm:cxn modelId="{C4E70A88-0AA6-4DB2-A6B2-D2E21A759209}" srcId="{3909E0E1-1645-43D2-BF30-2B10C7F887D7}" destId="{C5DE7F97-9A62-401D-8B61-CEAC718B5D4B}" srcOrd="6" destOrd="0" parTransId="{3066576A-9C92-4829-AC9E-8733C95379F9}" sibTransId="{130FD322-8A34-4DD9-9DE0-15A2A7ACE3BB}"/>
    <dgm:cxn modelId="{7D79B6AB-D970-4F4F-BDCA-11005767391F}" type="presOf" srcId="{68F8E38F-01DD-41D3-BEDC-18069BB4C540}" destId="{53A3A4E2-10C8-4C87-BCCB-31126C2AD28F}" srcOrd="0" destOrd="2" presId="urn:microsoft.com/office/officeart/2009/3/layout/IncreasingArrowsProcess"/>
    <dgm:cxn modelId="{9692A254-7144-433B-8CA0-DBCAB7661C73}" type="presOf" srcId="{3909E0E1-1645-43D2-BF30-2B10C7F887D7}" destId="{4EDBCDB9-A971-435A-A3D5-D4517A129341}" srcOrd="0" destOrd="0" presId="urn:microsoft.com/office/officeart/2009/3/layout/IncreasingArrowsProcess"/>
    <dgm:cxn modelId="{637AAA65-3C69-49A3-BC63-6FFA626BA599}" type="presOf" srcId="{87F06C9A-6B41-44AA-B5BD-3561F60ADF7B}" destId="{53A3A4E2-10C8-4C87-BCCB-31126C2AD28F}" srcOrd="0" destOrd="1" presId="urn:microsoft.com/office/officeart/2009/3/layout/IncreasingArrowsProcess"/>
    <dgm:cxn modelId="{D8032CA9-FE1E-4A19-9E85-CB8F4EC9B22E}" srcId="{89E086D8-3785-4624-BE6B-02AA69B926CC}" destId="{5AD0AE9C-7D7D-4DB9-92CD-6C6F46135BB0}" srcOrd="0" destOrd="0" parTransId="{ACE9010F-74BB-495D-B84B-D185E7AE1767}" sibTransId="{AB2AFD03-7A47-486E-A3E8-4EADC73EE038}"/>
    <dgm:cxn modelId="{F16AE6D9-3239-4A54-A0A0-F28785D33C03}" srcId="{A5CE9ABC-DC4D-40FC-AE5F-A08DDCABD701}" destId="{ACA18599-A36C-48B7-A005-F214066E2365}" srcOrd="2" destOrd="0" parTransId="{71AEF5A2-231F-4771-9DF0-56A7288A6E5F}" sibTransId="{36EA9FEF-5AE2-47CA-ABEC-C0E2A10E0ACE}"/>
    <dgm:cxn modelId="{EE7B6EE6-7374-4EEF-8494-E34BC097D668}" srcId="{A5CE9ABC-DC4D-40FC-AE5F-A08DDCABD701}" destId="{43357AC8-0755-4D2E-95A9-6B97A1BE1F24}" srcOrd="0" destOrd="0" parTransId="{1F5922D7-23B6-4B45-AD5F-AFFB649087E9}" sibTransId="{9642685F-276A-4433-B5A5-A7ED27808D09}"/>
    <dgm:cxn modelId="{7CB6391D-42E2-43BD-A222-9322FA35EA48}" srcId="{3909E0E1-1645-43D2-BF30-2B10C7F887D7}" destId="{63B1D4DB-444D-407C-A3BA-169F0A9EB722}" srcOrd="4" destOrd="0" parTransId="{96CCACF6-5EEE-41C6-921B-11556D23BBE1}" sibTransId="{6C8688DB-FFF9-4E32-A165-FC1287E90971}"/>
    <dgm:cxn modelId="{62052B27-7393-4775-A6DA-85FC1E74966D}" srcId="{3909E0E1-1645-43D2-BF30-2B10C7F887D7}" destId="{87F06C9A-6B41-44AA-B5BD-3561F60ADF7B}" srcOrd="1" destOrd="0" parTransId="{4647FFC1-BD8E-4420-81BD-246C90ED539D}" sibTransId="{68C110B9-CFAE-41C8-BA33-3DA529AF5DE6}"/>
    <dgm:cxn modelId="{7EBAD6EB-1A28-4B5E-BB76-06CC09AA79E8}" srcId="{3909E0E1-1645-43D2-BF30-2B10C7F887D7}" destId="{68F8E38F-01DD-41D3-BEDC-18069BB4C540}" srcOrd="2" destOrd="0" parTransId="{72895432-E69E-4801-BB7E-79C6FDA1EA6F}" sibTransId="{69535F2E-AC07-453B-9788-2510FA77861E}"/>
    <dgm:cxn modelId="{5AFA434D-21E8-4B9B-941B-CC78FD794841}" srcId="{89E086D8-3785-4624-BE6B-02AA69B926CC}" destId="{5E049577-CCC7-4D5D-9696-52B000389A9C}" srcOrd="4" destOrd="0" parTransId="{4C399A32-3151-4D1A-A294-17844B5F541F}" sibTransId="{5C138CCC-5858-41F8-BD50-7F2DFDE1B1F5}"/>
    <dgm:cxn modelId="{6C470C32-F46F-4296-A49D-1176957B5F06}" type="presOf" srcId="{C8DA4766-4B0F-4977-8B8E-22AE9C30D3E5}" destId="{53A3A4E2-10C8-4C87-BCCB-31126C2AD28F}" srcOrd="0" destOrd="5" presId="urn:microsoft.com/office/officeart/2009/3/layout/IncreasingArrowsProcess"/>
    <dgm:cxn modelId="{08AF0C07-6497-4FD2-9A8B-9BF55DFA21C2}" type="presOf" srcId="{E647DD73-0380-403B-8621-C9F9A6C9A4A6}" destId="{4015C0D3-0948-4B5F-96F8-A15EE1B03AA3}" srcOrd="0" destOrd="1" presId="urn:microsoft.com/office/officeart/2009/3/layout/IncreasingArrowsProcess"/>
    <dgm:cxn modelId="{8712B8E5-7589-4D3D-879D-7BE7F78E9244}" type="presOf" srcId="{10D21FEF-F3CC-4DF4-AD92-73F84ECA4554}" destId="{4015C0D3-0948-4B5F-96F8-A15EE1B03AA3}" srcOrd="0" destOrd="7" presId="urn:microsoft.com/office/officeart/2009/3/layout/IncreasingArrowsProcess"/>
    <dgm:cxn modelId="{35A707CA-88E0-45D7-B289-17F1FC55A709}" type="presOf" srcId="{D6A13C2B-5C8E-4401-9C67-B1BF310B2697}" destId="{11430992-B8CF-450E-8837-B73A9E7C25E8}" srcOrd="0" destOrd="1" presId="urn:microsoft.com/office/officeart/2009/3/layout/IncreasingArrowsProcess"/>
    <dgm:cxn modelId="{75B3A171-4B70-430D-9D82-4338600ADDC3}" srcId="{3909E0E1-1645-43D2-BF30-2B10C7F887D7}" destId="{2E9797C1-E9BA-4E90-8998-895ACE922B02}" srcOrd="0" destOrd="0" parTransId="{687A8210-D0DD-4A71-8ED7-8E0F65B71DEC}" sibTransId="{6208AA3B-42CE-456E-82CE-02FCB8D8AC43}"/>
    <dgm:cxn modelId="{B8E62C04-8127-4359-9FDB-908F80B9C16B}" type="presOf" srcId="{B0030983-E8C3-4E63-94AC-F067D8FF783C}" destId="{4015C0D3-0948-4B5F-96F8-A15EE1B03AA3}" srcOrd="0" destOrd="6" presId="urn:microsoft.com/office/officeart/2009/3/layout/IncreasingArrowsProcess"/>
    <dgm:cxn modelId="{2A3C2883-A2C5-4836-A988-29DEBF02DB21}" type="presOf" srcId="{ACA18599-A36C-48B7-A005-F214066E2365}" destId="{2131903A-E873-4A6D-AE79-A1D44A86D82F}" srcOrd="0" destOrd="0" presId="urn:microsoft.com/office/officeart/2009/3/layout/IncreasingArrowsProcess"/>
    <dgm:cxn modelId="{601A8B7E-082B-416E-BA57-0B677EF2121E}" type="presOf" srcId="{43357AC8-0755-4D2E-95A9-6B97A1BE1F24}" destId="{1D65D357-1287-45C8-A5F0-70E0AB9FBCF2}" srcOrd="0" destOrd="0" presId="urn:microsoft.com/office/officeart/2009/3/layout/IncreasingArrowsProcess"/>
    <dgm:cxn modelId="{E470F320-E6D6-491E-B932-D1D98F95C20C}" srcId="{ACA18599-A36C-48B7-A005-F214066E2365}" destId="{89E086D8-3785-4624-BE6B-02AA69B926CC}" srcOrd="3" destOrd="0" parTransId="{F287B3B4-519C-43A2-A047-FD083D39BDA9}" sibTransId="{5959CC05-35C4-4A3D-96D4-3A5C17D6DA8D}"/>
    <dgm:cxn modelId="{046F3B5D-9B6B-4FE5-A885-482D663F0937}" type="presOf" srcId="{F526143A-AB9D-4AC8-8A68-B939345924DE}" destId="{11430992-B8CF-450E-8837-B73A9E7C25E8}" srcOrd="0" destOrd="0" presId="urn:microsoft.com/office/officeart/2009/3/layout/IncreasingArrowsProcess"/>
    <dgm:cxn modelId="{9B34A803-22A3-4BD4-AB92-54A274D81909}" type="presOf" srcId="{30D32CFE-5747-4F80-8116-6DBFF608A303}" destId="{4015C0D3-0948-4B5F-96F8-A15EE1B03AA3}" srcOrd="0" destOrd="2" presId="urn:microsoft.com/office/officeart/2009/3/layout/IncreasingArrowsProcess"/>
    <dgm:cxn modelId="{C15BFB00-ED00-48A2-9190-184D729896C4}" type="presOf" srcId="{744028EF-C0A4-4DE5-85FA-8033DCA54A2D}" destId="{4015C0D3-0948-4B5F-96F8-A15EE1B03AA3}" srcOrd="0" destOrd="0" presId="urn:microsoft.com/office/officeart/2009/3/layout/IncreasingArrowsProcess"/>
    <dgm:cxn modelId="{AE76991A-93D1-48D5-877F-6570E9F90FE9}" type="presOf" srcId="{5AD0AE9C-7D7D-4DB9-92CD-6C6F46135BB0}" destId="{4015C0D3-0948-4B5F-96F8-A15EE1B03AA3}" srcOrd="0" destOrd="4" presId="urn:microsoft.com/office/officeart/2009/3/layout/IncreasingArrowsProcess"/>
    <dgm:cxn modelId="{BCF707B8-1C7E-4244-995D-404D80FD2F96}" srcId="{ACA18599-A36C-48B7-A005-F214066E2365}" destId="{30D32CFE-5747-4F80-8116-6DBFF608A303}" srcOrd="2" destOrd="0" parTransId="{0C791AB3-7E76-4BE6-B903-82C4CDBABCEE}" sibTransId="{DC4A46D4-A3D7-41A6-B24B-6F25DE745211}"/>
    <dgm:cxn modelId="{3613975C-E3FC-4179-9BFF-9F33BD2D8707}" srcId="{89E086D8-3785-4624-BE6B-02AA69B926CC}" destId="{5BCFBC32-95C3-41DF-950B-7A46C351A476}" srcOrd="1" destOrd="0" parTransId="{6A9561BC-C4B9-41B8-8902-9A072696A8D0}" sibTransId="{3629964E-8FA2-4B07-9226-960F98EF89B2}"/>
    <dgm:cxn modelId="{9B28E097-7997-4486-8662-0FBFD30539B4}" type="presOf" srcId="{89E086D8-3785-4624-BE6B-02AA69B926CC}" destId="{4015C0D3-0948-4B5F-96F8-A15EE1B03AA3}" srcOrd="0" destOrd="3" presId="urn:microsoft.com/office/officeart/2009/3/layout/IncreasingArrowsProcess"/>
    <dgm:cxn modelId="{33A5CFD3-B173-4831-A293-BDE98FFCE320}" srcId="{A5CE9ABC-DC4D-40FC-AE5F-A08DDCABD701}" destId="{3909E0E1-1645-43D2-BF30-2B10C7F887D7}" srcOrd="1" destOrd="0" parTransId="{1CDA39B5-A201-49E3-B32B-EE83FEECB60F}" sibTransId="{7627F29B-428C-4AE7-9A33-22BD951332B7}"/>
    <dgm:cxn modelId="{C716061B-0F10-4E52-A456-1DBF00179618}" type="presOf" srcId="{A5CE9ABC-DC4D-40FC-AE5F-A08DDCABD701}" destId="{18F146F9-6E2B-4E1D-B8A0-FE3028A93053}" srcOrd="0" destOrd="0" presId="urn:microsoft.com/office/officeart/2009/3/layout/IncreasingArrowsProcess"/>
    <dgm:cxn modelId="{11EA70F8-F4D2-470A-80D6-7C539B55B9C5}" type="presOf" srcId="{2E9797C1-E9BA-4E90-8998-895ACE922B02}" destId="{53A3A4E2-10C8-4C87-BCCB-31126C2AD28F}" srcOrd="0" destOrd="0" presId="urn:microsoft.com/office/officeart/2009/3/layout/IncreasingArrowsProcess"/>
    <dgm:cxn modelId="{9D477D37-0D08-4DD3-9FE9-6DD349E18CED}" type="presOf" srcId="{5BCFBC32-95C3-41DF-950B-7A46C351A476}" destId="{4015C0D3-0948-4B5F-96F8-A15EE1B03AA3}" srcOrd="0" destOrd="5" presId="urn:microsoft.com/office/officeart/2009/3/layout/IncreasingArrowsProcess"/>
    <dgm:cxn modelId="{9D6A596F-8824-4E80-B128-C4FD9CF51E09}" srcId="{89E086D8-3785-4624-BE6B-02AA69B926CC}" destId="{10D21FEF-F3CC-4DF4-AD92-73F84ECA4554}" srcOrd="3" destOrd="0" parTransId="{8BCE6075-B9E3-4C2E-9A93-E2FC969868FD}" sibTransId="{00AD08B1-60BC-4E20-AE12-50BAB3BE3018}"/>
    <dgm:cxn modelId="{FE5BCA66-F24D-49B8-92B4-3147CA15CF53}" type="presOf" srcId="{5F285FF5-FEA6-4B37-96B2-971E38D5F406}" destId="{53A3A4E2-10C8-4C87-BCCB-31126C2AD28F}" srcOrd="0" destOrd="3" presId="urn:microsoft.com/office/officeart/2009/3/layout/IncreasingArrowsProcess"/>
    <dgm:cxn modelId="{D346549B-79AB-460D-8C3B-FFD096717348}" srcId="{89E086D8-3785-4624-BE6B-02AA69B926CC}" destId="{B0030983-E8C3-4E63-94AC-F067D8FF783C}" srcOrd="2" destOrd="0" parTransId="{B5BCB660-6D83-4AB7-91C5-84299CDEDC9B}" sibTransId="{9BE379E0-7E0E-4844-AD49-CE9B64478C6B}"/>
    <dgm:cxn modelId="{88DCA08F-9DC4-41ED-A3B7-817DE6FF2677}" srcId="{43357AC8-0755-4D2E-95A9-6B97A1BE1F24}" destId="{D6A13C2B-5C8E-4401-9C67-B1BF310B2697}" srcOrd="1" destOrd="0" parTransId="{B223E50B-64FA-47D7-8DEB-5A88D0EE7776}" sibTransId="{C8063D64-F93E-4BD6-B699-B1A16A4B3EAB}"/>
    <dgm:cxn modelId="{91934624-F669-47B6-B91F-44B459F5CC55}" srcId="{3909E0E1-1645-43D2-BF30-2B10C7F887D7}" destId="{C8DA4766-4B0F-4977-8B8E-22AE9C30D3E5}" srcOrd="5" destOrd="0" parTransId="{0095DABD-ED0D-41BF-81D8-D7F1F415056C}" sibTransId="{64F2AC7E-505A-4CE9-8906-14498F7AE674}"/>
    <dgm:cxn modelId="{838F73A4-FF18-4969-A995-ABEAF2B9C135}" srcId="{ACA18599-A36C-48B7-A005-F214066E2365}" destId="{744028EF-C0A4-4DE5-85FA-8033DCA54A2D}" srcOrd="0" destOrd="0" parTransId="{26E483A8-7929-4766-BA67-351DDA0ABFB8}" sibTransId="{3A9556FF-1BBA-49C6-99DD-27B24195F08F}"/>
    <dgm:cxn modelId="{E17B9EB3-223A-4D71-A004-E320A86F00A2}" srcId="{3909E0E1-1645-43D2-BF30-2B10C7F887D7}" destId="{5F285FF5-FEA6-4B37-96B2-971E38D5F406}" srcOrd="3" destOrd="0" parTransId="{BFDAA7F2-A011-42AA-9DA1-00FDE5184299}" sibTransId="{86481C39-6F91-4B0D-A837-EB1488D8E815}"/>
    <dgm:cxn modelId="{11D988B8-4582-42B2-B531-21825E9FC6D6}" type="presParOf" srcId="{18F146F9-6E2B-4E1D-B8A0-FE3028A93053}" destId="{1D65D357-1287-45C8-A5F0-70E0AB9FBCF2}" srcOrd="0" destOrd="0" presId="urn:microsoft.com/office/officeart/2009/3/layout/IncreasingArrowsProcess"/>
    <dgm:cxn modelId="{704F3345-0EA4-4C44-BC81-70F8C2D03CC5}" type="presParOf" srcId="{18F146F9-6E2B-4E1D-B8A0-FE3028A93053}" destId="{11430992-B8CF-450E-8837-B73A9E7C25E8}" srcOrd="1" destOrd="0" presId="urn:microsoft.com/office/officeart/2009/3/layout/IncreasingArrowsProcess"/>
    <dgm:cxn modelId="{0239B967-9FE9-43E9-BF56-C9EF6D266781}" type="presParOf" srcId="{18F146F9-6E2B-4E1D-B8A0-FE3028A93053}" destId="{4EDBCDB9-A971-435A-A3D5-D4517A129341}" srcOrd="2" destOrd="0" presId="urn:microsoft.com/office/officeart/2009/3/layout/IncreasingArrowsProcess"/>
    <dgm:cxn modelId="{63014036-9465-4A52-A560-BCC25DB3C70F}" type="presParOf" srcId="{18F146F9-6E2B-4E1D-B8A0-FE3028A93053}" destId="{53A3A4E2-10C8-4C87-BCCB-31126C2AD28F}" srcOrd="3" destOrd="0" presId="urn:microsoft.com/office/officeart/2009/3/layout/IncreasingArrowsProcess"/>
    <dgm:cxn modelId="{2897E7A0-D701-409A-83FE-EC42CCF5031A}" type="presParOf" srcId="{18F146F9-6E2B-4E1D-B8A0-FE3028A93053}" destId="{2131903A-E873-4A6D-AE79-A1D44A86D82F}" srcOrd="4" destOrd="0" presId="urn:microsoft.com/office/officeart/2009/3/layout/IncreasingArrowsProcess"/>
    <dgm:cxn modelId="{A76AE023-DE64-48C4-9A5C-AFB3C0C4448E}" type="presParOf" srcId="{18F146F9-6E2B-4E1D-B8A0-FE3028A93053}" destId="{4015C0D3-0948-4B5F-96F8-A15EE1B03AA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0590A-2E0F-4146-9258-148A1F75C639}">
      <dsp:nvSpPr>
        <dsp:cNvPr id="0" name=""/>
        <dsp:cNvSpPr/>
      </dsp:nvSpPr>
      <dsp:spPr>
        <a:xfrm>
          <a:off x="2476449" y="-35886"/>
          <a:ext cx="5561915" cy="5561915"/>
        </a:xfrm>
        <a:prstGeom prst="circularArrow">
          <a:avLst>
            <a:gd name="adj1" fmla="val 5544"/>
            <a:gd name="adj2" fmla="val 330680"/>
            <a:gd name="adj3" fmla="val 13735922"/>
            <a:gd name="adj4" fmla="val 1741035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D1AC-C4DE-4DFB-86BC-62C44D66757D}">
      <dsp:nvSpPr>
        <dsp:cNvPr id="0" name=""/>
        <dsp:cNvSpPr/>
      </dsp:nvSpPr>
      <dsp:spPr>
        <a:xfrm>
          <a:off x="3932786" y="1908"/>
          <a:ext cx="2649240" cy="1324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gency FB" panose="020B0503020202020204" pitchFamily="34" charset="0"/>
            </a:rPr>
            <a:t>Waste Management</a:t>
          </a:r>
        </a:p>
      </dsp:txBody>
      <dsp:txXfrm>
        <a:off x="3997449" y="66571"/>
        <a:ext cx="2519914" cy="1195294"/>
      </dsp:txXfrm>
    </dsp:sp>
    <dsp:sp modelId="{89288B1E-4B9B-4419-9A71-0847A528A9B0}">
      <dsp:nvSpPr>
        <dsp:cNvPr id="0" name=""/>
        <dsp:cNvSpPr/>
      </dsp:nvSpPr>
      <dsp:spPr>
        <a:xfrm>
          <a:off x="6188520" y="1640795"/>
          <a:ext cx="2649240" cy="1324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gency FB" panose="020B0503020202020204" pitchFamily="34" charset="0"/>
            </a:rPr>
            <a:t>Water Conservation</a:t>
          </a:r>
        </a:p>
      </dsp:txBody>
      <dsp:txXfrm>
        <a:off x="6253183" y="1705458"/>
        <a:ext cx="2519914" cy="1195294"/>
      </dsp:txXfrm>
    </dsp:sp>
    <dsp:sp modelId="{5528BA6D-48BC-4838-8BF2-0CC990FE1250}">
      <dsp:nvSpPr>
        <dsp:cNvPr id="0" name=""/>
        <dsp:cNvSpPr/>
      </dsp:nvSpPr>
      <dsp:spPr>
        <a:xfrm>
          <a:off x="5694553" y="4151171"/>
          <a:ext cx="2649240" cy="1324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gency FB" panose="020B0503020202020204" pitchFamily="34" charset="0"/>
            </a:rPr>
            <a:t>Energy Conservation</a:t>
          </a:r>
        </a:p>
      </dsp:txBody>
      <dsp:txXfrm>
        <a:off x="5759216" y="4215834"/>
        <a:ext cx="2519914" cy="1195294"/>
      </dsp:txXfrm>
    </dsp:sp>
    <dsp:sp modelId="{444B7599-8AE8-44E2-9F28-1B9A1B055773}">
      <dsp:nvSpPr>
        <dsp:cNvPr id="0" name=""/>
        <dsp:cNvSpPr/>
      </dsp:nvSpPr>
      <dsp:spPr>
        <a:xfrm>
          <a:off x="1973057" y="3990916"/>
          <a:ext cx="2649240" cy="1324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gency FB" panose="020B0503020202020204" pitchFamily="34" charset="0"/>
            </a:rPr>
            <a:t>Tree Plantation</a:t>
          </a:r>
        </a:p>
      </dsp:txBody>
      <dsp:txXfrm>
        <a:off x="2037720" y="4055579"/>
        <a:ext cx="2519914" cy="1195294"/>
      </dsp:txXfrm>
    </dsp:sp>
    <dsp:sp modelId="{9601124C-BE27-4DC9-81ED-0C165A3D941D}">
      <dsp:nvSpPr>
        <dsp:cNvPr id="0" name=""/>
        <dsp:cNvSpPr/>
      </dsp:nvSpPr>
      <dsp:spPr>
        <a:xfrm>
          <a:off x="1677052" y="1640795"/>
          <a:ext cx="2649240" cy="1324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gency FB" panose="020B0503020202020204" pitchFamily="34" charset="0"/>
            </a:rPr>
            <a:t>Health&amp; Hygiene </a:t>
          </a:r>
        </a:p>
      </dsp:txBody>
      <dsp:txXfrm>
        <a:off x="1741715" y="1705458"/>
        <a:ext cx="2519914" cy="11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5D357-1287-45C8-A5F0-70E0AB9FBCF2}">
      <dsp:nvSpPr>
        <dsp:cNvPr id="0" name=""/>
        <dsp:cNvSpPr/>
      </dsp:nvSpPr>
      <dsp:spPr>
        <a:xfrm>
          <a:off x="49563" y="545450"/>
          <a:ext cx="8545468" cy="12445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5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</a:rPr>
            <a:t>MoHUA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563" y="856586"/>
        <a:ext cx="8234332" cy="622273"/>
      </dsp:txXfrm>
    </dsp:sp>
    <dsp:sp modelId="{11430992-B8CF-450E-8837-B73A9E7C25E8}">
      <dsp:nvSpPr>
        <dsp:cNvPr id="0" name=""/>
        <dsp:cNvSpPr/>
      </dsp:nvSpPr>
      <dsp:spPr>
        <a:xfrm>
          <a:off x="55023" y="1319744"/>
          <a:ext cx="2632004" cy="4468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err="1">
              <a:latin typeface="+mn-lt"/>
            </a:rPr>
            <a:t>Secy</a:t>
          </a:r>
          <a:r>
            <a:rPr lang="en-IN" sz="1300" b="1" kern="1200" dirty="0">
              <a:latin typeface="+mn-lt"/>
            </a:rPr>
            <a:t> (</a:t>
          </a:r>
          <a:r>
            <a:rPr lang="en-IN" sz="1300" b="1" kern="1200" dirty="0" err="1">
              <a:latin typeface="+mn-lt"/>
            </a:rPr>
            <a:t>MoHUA</a:t>
          </a:r>
          <a:r>
            <a:rPr lang="en-IN" sz="1300" b="1" kern="1200" dirty="0">
              <a:latin typeface="+mn-lt"/>
            </a:rPr>
            <a:t>)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AS(Housing)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 (Housing For All)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JS(NULM)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 (AMRUT)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JS(SBM)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JS(National Health Mission)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CEO (</a:t>
          </a:r>
          <a:r>
            <a:rPr lang="en-IN" sz="1300" b="1" kern="1200" dirty="0" err="1">
              <a:latin typeface="+mn-lt"/>
            </a:rPr>
            <a:t>Ayushman</a:t>
          </a:r>
          <a:r>
            <a:rPr lang="en-IN" sz="1300" b="1" kern="1200" dirty="0">
              <a:latin typeface="+mn-lt"/>
            </a:rPr>
            <a:t> </a:t>
          </a:r>
          <a:r>
            <a:rPr lang="en-IN" sz="1300" b="1" kern="1200" dirty="0" err="1">
              <a:latin typeface="+mn-lt"/>
            </a:rPr>
            <a:t>Bharath</a:t>
          </a:r>
          <a:r>
            <a:rPr lang="en-IN" sz="1300" b="1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JS </a:t>
          </a:r>
          <a:r>
            <a:rPr lang="en-IN" sz="1300" b="1" kern="1200" dirty="0">
              <a:latin typeface="+mn-lt"/>
            </a:rPr>
            <a:t>(Ministry of New &amp; Renewable Energy)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 (Ministry of Environment Forest &amp; Climate Change)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 (Jal Shakti)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latin typeface="+mn-lt"/>
            </a:rPr>
            <a:t>JS (Ministry of Petroleum &amp;Natural Gas)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+mn-lt"/>
            </a:rPr>
            <a:t>JS (Ministry of Power)</a:t>
          </a:r>
          <a:endParaRPr lang="en-IN" sz="1300" b="1" kern="1200" dirty="0">
            <a:latin typeface="+mn-lt"/>
          </a:endParaRPr>
        </a:p>
      </dsp:txBody>
      <dsp:txXfrm>
        <a:off x="55023" y="1319744"/>
        <a:ext cx="2632004" cy="4468469"/>
      </dsp:txXfrm>
    </dsp:sp>
    <dsp:sp modelId="{4EDBCDB9-A971-435A-A3D5-D4517A129341}">
      <dsp:nvSpPr>
        <dsp:cNvPr id="0" name=""/>
        <dsp:cNvSpPr/>
      </dsp:nvSpPr>
      <dsp:spPr>
        <a:xfrm>
          <a:off x="2681567" y="1057074"/>
          <a:ext cx="5913464" cy="12445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5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tx1"/>
              </a:solidFill>
            </a:rPr>
            <a:t>State</a:t>
          </a:r>
          <a:endParaRPr lang="en-US" sz="2000" kern="1200" dirty="0"/>
        </a:p>
      </dsp:txBody>
      <dsp:txXfrm>
        <a:off x="2681567" y="1368210"/>
        <a:ext cx="5602328" cy="622273"/>
      </dsp:txXfrm>
    </dsp:sp>
    <dsp:sp modelId="{53A3A4E2-10C8-4C87-BCCB-31126C2AD28F}">
      <dsp:nvSpPr>
        <dsp:cNvPr id="0" name=""/>
        <dsp:cNvSpPr/>
      </dsp:nvSpPr>
      <dsp:spPr>
        <a:xfrm>
          <a:off x="2688475" y="1975249"/>
          <a:ext cx="2632004" cy="3835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Chief Secretary</a:t>
          </a:r>
          <a:endParaRPr lang="en-US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(DU&amp;H)</a:t>
          </a:r>
          <a:endParaRPr lang="en-IN" sz="1300" b="1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Forest</a:t>
          </a:r>
          <a:endParaRPr lang="en-IN" sz="1300" b="1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Renewable Energy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, Water Resources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, Food and Civil Supplies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Principal Secretary , Health and Family Welfare</a:t>
          </a:r>
        </a:p>
      </dsp:txBody>
      <dsp:txXfrm>
        <a:off x="2688475" y="1975249"/>
        <a:ext cx="2632004" cy="3835637"/>
      </dsp:txXfrm>
    </dsp:sp>
    <dsp:sp modelId="{2131903A-E873-4A6D-AE79-A1D44A86D82F}">
      <dsp:nvSpPr>
        <dsp:cNvPr id="0" name=""/>
        <dsp:cNvSpPr/>
      </dsp:nvSpPr>
      <dsp:spPr>
        <a:xfrm>
          <a:off x="5288790" y="1662015"/>
          <a:ext cx="3281459" cy="12445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5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tx1"/>
              </a:solidFill>
              <a:cs typeface="Aharoni" panose="02010803020104030203" pitchFamily="2" charset="-79"/>
            </a:rPr>
            <a:t>District</a:t>
          </a:r>
          <a:endParaRPr lang="en-IN" sz="2000" kern="1200" dirty="0">
            <a:solidFill>
              <a:schemeClr val="tx1"/>
            </a:solidFill>
          </a:endParaRPr>
        </a:p>
      </dsp:txBody>
      <dsp:txXfrm>
        <a:off x="5288790" y="1973151"/>
        <a:ext cx="2970323" cy="622273"/>
      </dsp:txXfrm>
    </dsp:sp>
    <dsp:sp modelId="{4015C0D3-0948-4B5F-96F8-A15EE1B03AA3}">
      <dsp:nvSpPr>
        <dsp:cNvPr id="0" name=""/>
        <dsp:cNvSpPr/>
      </dsp:nvSpPr>
      <dsp:spPr>
        <a:xfrm>
          <a:off x="5308688" y="2551931"/>
          <a:ext cx="2632004" cy="2857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/>
            <a:t>Municipal Commissioner/ District Collector/ Divisional  Commissioner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/>
            <a:t>CDO/CEO, Zila Parishad</a:t>
          </a:r>
          <a:endParaRPr lang="en-IN" sz="1300" b="1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/>
            <a:t>All EOs of ULBs</a:t>
          </a:r>
          <a:endParaRPr lang="en-IN" sz="1300" b="1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/>
            <a:t>District  Level Officer</a:t>
          </a:r>
          <a:endParaRPr lang="en-IN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/>
            <a:t>Forest</a:t>
          </a:r>
          <a:endParaRPr lang="en-IN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/>
            <a:t>Water Department</a:t>
          </a:r>
          <a:endParaRPr lang="en-IN" sz="1300" b="1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/>
            <a:t>Renewable Energy</a:t>
          </a:r>
          <a:endParaRPr lang="en-IN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/>
            <a:t>Food and Civil Supplies</a:t>
          </a:r>
          <a:endParaRPr lang="en-IN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 dirty="0"/>
            <a:t>Health and Family Welfare</a:t>
          </a:r>
        </a:p>
      </dsp:txBody>
      <dsp:txXfrm>
        <a:off x="5308688" y="2551931"/>
        <a:ext cx="2632004" cy="2857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132A4F2-ACFB-40C4-A565-630FBDE4A4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DB098F-C230-4DF7-909C-98D48AEFA9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595" y="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5685F9A0-20E7-4276-960E-C457D1C75B78}" type="datetimeFigureOut">
              <a:rPr lang="en-IN" smtClean="0"/>
              <a:pPr/>
              <a:t>27-09-2019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52E776-46B3-41D4-988E-564A5E913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41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DB708A-3553-47AA-8E48-6F4D8C76EC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595" y="645741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A5D2EC6-D83B-498E-83ED-58730A725F3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949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5" y="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41922FD3-7257-4960-BB48-06C763AEADA0}" type="datetimeFigureOut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3" y="3271108"/>
            <a:ext cx="7943508" cy="267645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5" y="6457414"/>
            <a:ext cx="4303313" cy="34026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2D91F8C-6DF8-4A31-BA5B-63AE01315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5397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6711-B5D8-40CD-8F2B-F761A92AD0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418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D8C8D-23AE-4068-8B2C-5DAB6F97E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C7FA5A-8820-4ECA-9519-182A9908E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61E25-D154-47FB-AB48-0506B3EA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99E5-64B1-4B7B-A5F2-6BC930AFBD8D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C3891-6BC2-4953-979F-10AA2CC8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3BD8E-B968-4B63-AB34-AA918D64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898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633A2-C978-440A-A851-CA259EC0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305DFA-F5B2-45BE-A3F1-6C47D297E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6C1518-21F1-414E-A251-F5F48A3B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D345-4062-4F2D-A419-06E649F9DC00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C0DF8-1023-44CA-8223-A679476E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47AD11-36CD-454D-84AA-3F54B5EB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1034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BE89C3-F584-48F0-882B-F05AF1884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A7A226-8360-46C8-885A-4A67C36C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C9C74-D412-4B9A-8C15-B3E165A9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31F2-8B3E-4993-8ADB-9098A9442D45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9A0E6-B152-4D7A-82B5-4D9C5E6A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85E951-721A-48AB-B1D5-7BAC8CB9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693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9C65C-5FE2-4575-8B6F-A61CE90D1192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4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C395-09A3-407A-BEFD-4DAB825F34C4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70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A0C0A-29E4-4CE8-BB52-8355810697C6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58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B545-1FEE-47F3-8EA1-49354726BF0D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0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1EAC2-3C00-4863-828C-841CE0554554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78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B700-A39A-4CC2-B5C9-EEDF8611458E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49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35503-8C70-4B90-BF40-01DB78407860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4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270B2-DAEC-40A3-B216-F4AA8BA24663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24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97B57-0125-4E06-B4CF-99C38B25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288682-A5BB-44A9-98C3-C7A920E0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A60643-4A9F-4A45-8B66-4C42F170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72A0-2012-4615-8339-3E37E83E4C6A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434A1-D2B7-4475-869F-B9F515AB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512F9-3D19-455E-942F-0834C612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67749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C4096-DC81-42BC-BF95-97394ECAB0BD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11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F0443-33A4-4416-9387-B236C7053B4C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4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F95C-CC0B-4FA9-8D3F-4AD99A2186EA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62AE7-2FD0-4270-9AA9-7687D788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AE8A7F-32A5-448A-937F-F9CDB231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1D7A0-8BD2-47B2-AD26-43E4AB45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1463-34DE-4684-B348-D57699E59A35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6C51C2-3AF7-4588-87A8-F5FF884F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C353AA-2EBA-447F-8CD2-F3CCEE06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272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43809-2596-4CDB-B6D6-AAE073C4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48001-D3F2-4113-A4B3-97F01B255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5194B2-6A44-425E-92F1-D391116D4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098EBD-208E-4480-803B-BF6911C4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708-96C3-4533-823C-6957104F13AC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E147B1-78CE-43E0-A461-33EE369D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249DEB-3E17-4A76-B55A-2AF15D8E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165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5B5C3-15F6-4A9E-90D1-F50EFA39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47E090-8C30-4B6F-92FC-225DF91D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47FC91-FFCB-4A43-9EB0-3A5DBFBD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51AE6D-BC4C-41D6-91C3-D6B291B89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034A35-6573-4A93-9B36-24CD8B950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D167E6-8E05-4347-A5F3-3D1695D6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CF1C-305D-4B39-8169-1EAE68265E51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EF1E76-113A-4F88-B3B8-29515328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3E6192-6FB3-4C9A-877C-581CCFAE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31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59564-A26C-4D95-A6AA-47CB91FD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0D3FC6-314A-4C66-96DF-C863BEEA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53B3-EE73-45B3-AE7C-D3A542BBD58E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0387BF-D6F0-4538-9052-38740CB7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6B0EB4-F697-4C15-8326-7A00EE68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7108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7F9A0E-5108-4465-BCAF-E20EC914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224D-F792-4F5A-AD41-14D0575DE628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43AEC2-8417-4584-9A47-89A2DA51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877521-342F-43F8-920F-86857ACF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868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FEFF0-7863-4EB4-99FF-D01B7169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9A827-A430-4E3B-952F-884B5EA8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D0F30A-65F6-4095-B62F-38D7F230D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58C7AF-5A67-4DAA-A9D1-7B1A42B4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E2A-4A49-4BFA-B18C-F2748794153B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FD414-A931-44BD-A109-9E2340C7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9EA5-BE70-4213-A8CB-FAA7D5CC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621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003FB-9E20-4623-987B-DC259783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098957-3BBC-4975-A870-35956C640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496B09-5D67-4B28-8B11-CF4A4A43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5698E7-34AA-4109-972F-5883EAF6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893-EE76-4BDC-B9EB-6C1D85291211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56D975-0E62-49B7-A811-A710FBC1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DE0440-5EBB-4095-81F5-B3EF5CD1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3614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C33CEE-96E1-4ADA-9B39-7E9C71AD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DC3EA-90E7-421C-B1BF-AA0872851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61031-5F6F-413A-8F58-1857CFB0C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8A2A-7CB2-4328-A920-59DCA12E538E}" type="datetime1">
              <a:rPr lang="en-IN" smtClean="0"/>
              <a:pPr/>
              <a:t>27-09-2019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F3FCF8-9E10-4255-8246-AB2839C11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1DD5F-23C5-49E7-8DDC-5120C9FB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B2DA-B13F-4DDF-A12D-DFE7B31199A0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93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1F572-C7E3-4165-A3F6-DA7879A4AE3B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27-09-2019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0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4D5B6D-8EC6-4495-857F-5045EE8A2347}"/>
              </a:ext>
            </a:extLst>
          </p:cNvPr>
          <p:cNvSpPr/>
          <p:nvPr/>
        </p:nvSpPr>
        <p:spPr>
          <a:xfrm>
            <a:off x="-105126" y="5940501"/>
            <a:ext cx="12192000" cy="363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504" algn="ctr"/>
            <a:r>
              <a:rPr lang="en-US" sz="2200" b="1" smtClean="0">
                <a:solidFill>
                  <a:schemeClr val="tx1"/>
                </a:solidFill>
                <a:latin typeface="Tw Cen MT Condensed" pitchFamily="34" charset="0"/>
              </a:rPr>
              <a:t>27</a:t>
            </a:r>
            <a:r>
              <a:rPr lang="en-US" sz="2200" b="1" baseline="30000" smtClean="0">
                <a:solidFill>
                  <a:schemeClr val="tx1"/>
                </a:solidFill>
                <a:latin typeface="Tw Cen MT Condensed" pitchFamily="34" charset="0"/>
              </a:rPr>
              <a:t>th</a:t>
            </a:r>
            <a:r>
              <a:rPr lang="en-US" sz="2200" b="1" smtClean="0">
                <a:solidFill>
                  <a:schemeClr val="tx1"/>
                </a:solidFill>
                <a:latin typeface="Tw Cen MT Condensed" pitchFamily="34" charset="0"/>
              </a:rPr>
              <a:t> September </a:t>
            </a:r>
            <a:r>
              <a:rPr lang="en-US" sz="2200" b="1" dirty="0">
                <a:solidFill>
                  <a:schemeClr val="tx1"/>
                </a:solidFill>
                <a:latin typeface="Tw Cen MT Condensed" pitchFamily="34" charset="0"/>
              </a:rPr>
              <a:t>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F7A4-0E39-49A6-BB1F-A550374223CF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552" y="120196"/>
            <a:ext cx="1600647" cy="903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7599" y="120196"/>
            <a:ext cx="1431748" cy="1025181"/>
          </a:xfrm>
          <a:prstGeom prst="rect">
            <a:avLst/>
          </a:prstGeom>
        </p:spPr>
      </p:pic>
      <p:pic>
        <p:nvPicPr>
          <p:cNvPr id="13" name="Picture 2" descr="Image result for swachh bhara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4492" y="345723"/>
            <a:ext cx="1346441" cy="5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024633" y="1137788"/>
            <a:ext cx="101033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/>
          <a:srcRect l="33017" t="29788" r="26586" b="38748"/>
          <a:stretch/>
        </p:blipFill>
        <p:spPr>
          <a:xfrm>
            <a:off x="4893972" y="53113"/>
            <a:ext cx="2386703" cy="104564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9904492" y="229796"/>
            <a:ext cx="0" cy="80598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04023" y="2819850"/>
            <a:ext cx="6333744" cy="1027862"/>
            <a:chOff x="9052" y="2924461"/>
            <a:chExt cx="12182949" cy="7069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4D5B6D-8EC6-4495-857F-5045EE8A2347}"/>
                </a:ext>
              </a:extLst>
            </p:cNvPr>
            <p:cNvSpPr/>
            <p:nvPr/>
          </p:nvSpPr>
          <p:spPr>
            <a:xfrm>
              <a:off x="9052" y="2924461"/>
              <a:ext cx="12182949" cy="604403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72504" algn="ctr"/>
              <a:endParaRPr lang="en-US" sz="3600" b="1" dirty="0">
                <a:solidFill>
                  <a:schemeClr val="tx1"/>
                </a:solidFill>
                <a:latin typeface="Tw Cen MT Condensed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053" y="3511137"/>
              <a:ext cx="12182948" cy="67578"/>
            </a:xfrm>
            <a:prstGeom prst="rect">
              <a:avLst/>
            </a:prstGeom>
            <a:solidFill>
              <a:srgbClr val="FFC60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52" y="3570394"/>
              <a:ext cx="12182948" cy="60988"/>
            </a:xfrm>
            <a:prstGeom prst="rect">
              <a:avLst/>
            </a:prstGeom>
            <a:solidFill>
              <a:srgbClr val="74CEE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45942" y="2354311"/>
            <a:ext cx="2104024" cy="1317565"/>
            <a:chOff x="5276449" y="1854014"/>
            <a:chExt cx="1883650" cy="1179564"/>
          </a:xfrm>
        </p:grpSpPr>
        <p:grpSp>
          <p:nvGrpSpPr>
            <p:cNvPr id="17" name="Group 16"/>
            <p:cNvGrpSpPr/>
            <p:nvPr/>
          </p:nvGrpSpPr>
          <p:grpSpPr>
            <a:xfrm>
              <a:off x="5276449" y="1854014"/>
              <a:ext cx="1599740" cy="1179564"/>
              <a:chOff x="5661307" y="2346276"/>
              <a:chExt cx="3679469" cy="2713045"/>
            </a:xfrm>
          </p:grpSpPr>
          <p:sp>
            <p:nvSpPr>
              <p:cNvPr id="19" name="Subtitle 2"/>
              <p:cNvSpPr txBox="1">
                <a:spLocks/>
              </p:cNvSpPr>
              <p:nvPr/>
            </p:nvSpPr>
            <p:spPr bwMode="auto">
              <a:xfrm>
                <a:off x="5965064" y="3395147"/>
                <a:ext cx="3037292" cy="16641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nivers Condensed" panose="020B0606020202060204" pitchFamily="34" charset="0"/>
                  <a:cs typeface="Arial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661307" y="2346276"/>
                <a:ext cx="3679469" cy="1031379"/>
              </a:xfrm>
              <a:prstGeom prst="triangl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298007" y="2397917"/>
              <a:ext cx="862092" cy="635661"/>
              <a:chOff x="5661307" y="2346276"/>
              <a:chExt cx="3679469" cy="2713045"/>
            </a:xfrm>
          </p:grpSpPr>
          <p:sp>
            <p:nvSpPr>
              <p:cNvPr id="22" name="Subtitle 2"/>
              <p:cNvSpPr txBox="1">
                <a:spLocks/>
              </p:cNvSpPr>
              <p:nvPr/>
            </p:nvSpPr>
            <p:spPr bwMode="auto">
              <a:xfrm>
                <a:off x="5965064" y="3395147"/>
                <a:ext cx="3037292" cy="1664174"/>
              </a:xfrm>
              <a:prstGeom prst="rect">
                <a:avLst/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nivers Condensed" panose="020B0606020202060204" pitchFamily="34" charset="0"/>
                  <a:cs typeface="Arial" pitchFamily="34" charset="0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5661307" y="2346276"/>
                <a:ext cx="3679469" cy="1031379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901489" y="2631576"/>
              <a:ext cx="535201" cy="394629"/>
              <a:chOff x="5661307" y="2346276"/>
              <a:chExt cx="3679469" cy="2713045"/>
            </a:xfrm>
          </p:grpSpPr>
          <p:sp>
            <p:nvSpPr>
              <p:cNvPr id="25" name="Subtitle 2"/>
              <p:cNvSpPr txBox="1">
                <a:spLocks/>
              </p:cNvSpPr>
              <p:nvPr/>
            </p:nvSpPr>
            <p:spPr bwMode="auto">
              <a:xfrm>
                <a:off x="5965064" y="3395147"/>
                <a:ext cx="3037292" cy="16641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nivers Condensed" panose="020B0606020202060204" pitchFamily="34" charset="0"/>
                  <a:cs typeface="Arial" pitchFamily="34" charset="0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661307" y="2346276"/>
                <a:ext cx="3679469" cy="1031379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0" y="391302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3200" dirty="0">
                <a:latin typeface="Aharoni" panose="02010803020104030203" pitchFamily="2" charset="-79"/>
                <a:cs typeface="Aharoni" panose="02010803020104030203" pitchFamily="2" charset="-79"/>
              </a:rPr>
              <a:t>Adapting PMAY(U) Homes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19681" y="439332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campaign for Embracing Change...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chart">
            <a:extLst>
              <a:ext uri="{FF2B5EF4-FFF2-40B4-BE49-F238E27FC236}">
                <a16:creationId xmlns:a16="http://schemas.microsoft.com/office/drawing/2014/main" xmlns="" id="{1039749A-E49E-4F24-BF56-D1355D396C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62" t="31909" r="3397" b="35553"/>
          <a:stretch/>
        </p:blipFill>
        <p:spPr>
          <a:xfrm>
            <a:off x="5551482" y="2868634"/>
            <a:ext cx="2039890" cy="7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14AF4-CC45-4EA1-8677-E3F11E1A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44"/>
            <a:ext cx="12192000" cy="56800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haroni" panose="02010803020104030203" pitchFamily="2" charset="-79"/>
                <a:cs typeface="Aharoni" panose="02010803020104030203" pitchFamily="2" charset="-79"/>
              </a:rPr>
              <a:t>Monitoring Committees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6226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97AE2D-7216-48B2-BC87-C1102C893EA2}"/>
              </a:ext>
            </a:extLst>
          </p:cNvPr>
          <p:cNvGrpSpPr/>
          <p:nvPr/>
        </p:nvGrpSpPr>
        <p:grpSpPr>
          <a:xfrm>
            <a:off x="708024" y="390747"/>
            <a:ext cx="11102976" cy="6079971"/>
            <a:chOff x="507999" y="0"/>
            <a:chExt cx="11330113" cy="6863745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xmlns="" val="1080996766"/>
                </p:ext>
              </p:extLst>
            </p:nvPr>
          </p:nvGraphicFramePr>
          <p:xfrm>
            <a:off x="507999" y="0"/>
            <a:ext cx="8770863" cy="68637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5" name="chart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6853" y="1848428"/>
              <a:ext cx="2799480" cy="2390197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064792" y="3660410"/>
              <a:ext cx="2773320" cy="833156"/>
              <a:chOff x="2860493" y="4192683"/>
              <a:chExt cx="7451640" cy="223860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5990415" y="4192683"/>
                <a:ext cx="1191795" cy="2238609"/>
              </a:xfrm>
              <a:custGeom>
                <a:avLst/>
                <a:gdLst>
                  <a:gd name="connsiteX0" fmla="*/ 246285 w 683527"/>
                  <a:gd name="connsiteY0" fmla="*/ 266492 h 1283903"/>
                  <a:gd name="connsiteX1" fmla="*/ 476956 w 683527"/>
                  <a:gd name="connsiteY1" fmla="*/ 266492 h 1283903"/>
                  <a:gd name="connsiteX2" fmla="*/ 477040 w 683527"/>
                  <a:gd name="connsiteY2" fmla="*/ 266664 h 1283903"/>
                  <a:gd name="connsiteX3" fmla="*/ 553356 w 683527"/>
                  <a:gd name="connsiteY3" fmla="*/ 323057 h 1283903"/>
                  <a:gd name="connsiteX4" fmla="*/ 680758 w 683527"/>
                  <a:gd name="connsiteY4" fmla="*/ 673089 h 1283903"/>
                  <a:gd name="connsiteX5" fmla="*/ 653432 w 683527"/>
                  <a:gd name="connsiteY5" fmla="*/ 731689 h 1283903"/>
                  <a:gd name="connsiteX6" fmla="*/ 604295 w 683527"/>
                  <a:gd name="connsiteY6" fmla="*/ 719858 h 1283903"/>
                  <a:gd name="connsiteX7" fmla="*/ 602041 w 683527"/>
                  <a:gd name="connsiteY7" fmla="*/ 716167 h 1283903"/>
                  <a:gd name="connsiteX8" fmla="*/ 602062 w 683527"/>
                  <a:gd name="connsiteY8" fmla="*/ 715679 h 1283903"/>
                  <a:gd name="connsiteX9" fmla="*/ 491431 w 683527"/>
                  <a:gd name="connsiteY9" fmla="*/ 411723 h 1283903"/>
                  <a:gd name="connsiteX10" fmla="*/ 481975 w 683527"/>
                  <a:gd name="connsiteY10" fmla="*/ 401403 h 1283903"/>
                  <a:gd name="connsiteX11" fmla="*/ 476000 w 683527"/>
                  <a:gd name="connsiteY11" fmla="*/ 401142 h 1283903"/>
                  <a:gd name="connsiteX12" fmla="*/ 476000 w 683527"/>
                  <a:gd name="connsiteY12" fmla="*/ 758165 h 1283903"/>
                  <a:gd name="connsiteX13" fmla="*/ 580565 w 683527"/>
                  <a:gd name="connsiteY13" fmla="*/ 1211085 h 1283903"/>
                  <a:gd name="connsiteX14" fmla="*/ 536023 w 683527"/>
                  <a:gd name="connsiteY14" fmla="*/ 1282367 h 1283903"/>
                  <a:gd name="connsiteX15" fmla="*/ 464740 w 683527"/>
                  <a:gd name="connsiteY15" fmla="*/ 1237825 h 1283903"/>
                  <a:gd name="connsiteX16" fmla="*/ 356410 w 683527"/>
                  <a:gd name="connsiteY16" fmla="*/ 768598 h 1283903"/>
                  <a:gd name="connsiteX17" fmla="*/ 328626 w 683527"/>
                  <a:gd name="connsiteY17" fmla="*/ 768598 h 1283903"/>
                  <a:gd name="connsiteX18" fmla="*/ 216310 w 683527"/>
                  <a:gd name="connsiteY18" fmla="*/ 1237736 h 1283903"/>
                  <a:gd name="connsiteX19" fmla="*/ 144669 w 683527"/>
                  <a:gd name="connsiteY19" fmla="*/ 1281700 h 1283903"/>
                  <a:gd name="connsiteX20" fmla="*/ 100705 w 683527"/>
                  <a:gd name="connsiteY20" fmla="*/ 1210059 h 1283903"/>
                  <a:gd name="connsiteX21" fmla="*/ 207528 w 683527"/>
                  <a:gd name="connsiteY21" fmla="*/ 763865 h 1283903"/>
                  <a:gd name="connsiteX22" fmla="*/ 207528 w 683527"/>
                  <a:gd name="connsiteY22" fmla="*/ 401142 h 1283903"/>
                  <a:gd name="connsiteX23" fmla="*/ 201552 w 683527"/>
                  <a:gd name="connsiteY23" fmla="*/ 401403 h 1283903"/>
                  <a:gd name="connsiteX24" fmla="*/ 192096 w 683527"/>
                  <a:gd name="connsiteY24" fmla="*/ 411723 h 1283903"/>
                  <a:gd name="connsiteX25" fmla="*/ 81465 w 683527"/>
                  <a:gd name="connsiteY25" fmla="*/ 715679 h 1283903"/>
                  <a:gd name="connsiteX26" fmla="*/ 81486 w 683527"/>
                  <a:gd name="connsiteY26" fmla="*/ 716167 h 1283903"/>
                  <a:gd name="connsiteX27" fmla="*/ 79232 w 683527"/>
                  <a:gd name="connsiteY27" fmla="*/ 719858 h 1283903"/>
                  <a:gd name="connsiteX28" fmla="*/ 30095 w 683527"/>
                  <a:gd name="connsiteY28" fmla="*/ 731689 h 1283903"/>
                  <a:gd name="connsiteX29" fmla="*/ 2769 w 683527"/>
                  <a:gd name="connsiteY29" fmla="*/ 673089 h 1283903"/>
                  <a:gd name="connsiteX30" fmla="*/ 130171 w 683527"/>
                  <a:gd name="connsiteY30" fmla="*/ 323057 h 1283903"/>
                  <a:gd name="connsiteX31" fmla="*/ 206487 w 683527"/>
                  <a:gd name="connsiteY31" fmla="*/ 266664 h 1283903"/>
                  <a:gd name="connsiteX32" fmla="*/ 207528 w 683527"/>
                  <a:gd name="connsiteY32" fmla="*/ 266821 h 1283903"/>
                  <a:gd name="connsiteX33" fmla="*/ 336910 w 683527"/>
                  <a:gd name="connsiteY33" fmla="*/ 0 h 1283903"/>
                  <a:gd name="connsiteX34" fmla="*/ 459398 w 683527"/>
                  <a:gd name="connsiteY34" fmla="*/ 122488 h 1283903"/>
                  <a:gd name="connsiteX35" fmla="*/ 336910 w 683527"/>
                  <a:gd name="connsiteY35" fmla="*/ 244976 h 1283903"/>
                  <a:gd name="connsiteX36" fmla="*/ 214422 w 683527"/>
                  <a:gd name="connsiteY36" fmla="*/ 122488 h 1283903"/>
                  <a:gd name="connsiteX37" fmla="*/ 336910 w 683527"/>
                  <a:gd name="connsiteY37" fmla="*/ 0 h 128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83527" h="1283903">
                    <a:moveTo>
                      <a:pt x="246285" y="266492"/>
                    </a:moveTo>
                    <a:lnTo>
                      <a:pt x="476956" y="266492"/>
                    </a:lnTo>
                    <a:lnTo>
                      <a:pt x="477040" y="266664"/>
                    </a:lnTo>
                    <a:cubicBezTo>
                      <a:pt x="510447" y="268373"/>
                      <a:pt x="541195" y="289645"/>
                      <a:pt x="553356" y="323057"/>
                    </a:cubicBezTo>
                    <a:lnTo>
                      <a:pt x="680758" y="673089"/>
                    </a:lnTo>
                    <a:cubicBezTo>
                      <a:pt x="689394" y="696817"/>
                      <a:pt x="677159" y="723053"/>
                      <a:pt x="653432" y="731689"/>
                    </a:cubicBezTo>
                    <a:cubicBezTo>
                      <a:pt x="635637" y="738166"/>
                      <a:pt x="616430" y="732904"/>
                      <a:pt x="604295" y="719858"/>
                    </a:cubicBezTo>
                    <a:lnTo>
                      <a:pt x="602041" y="716167"/>
                    </a:lnTo>
                    <a:cubicBezTo>
                      <a:pt x="602048" y="716004"/>
                      <a:pt x="602055" y="715842"/>
                      <a:pt x="602062" y="715679"/>
                    </a:cubicBezTo>
                    <a:lnTo>
                      <a:pt x="491431" y="411723"/>
                    </a:lnTo>
                    <a:cubicBezTo>
                      <a:pt x="489704" y="406977"/>
                      <a:pt x="486217" y="403381"/>
                      <a:pt x="481975" y="401403"/>
                    </a:cubicBezTo>
                    <a:lnTo>
                      <a:pt x="476000" y="401142"/>
                    </a:lnTo>
                    <a:lnTo>
                      <a:pt x="476000" y="758165"/>
                    </a:lnTo>
                    <a:lnTo>
                      <a:pt x="580565" y="1211085"/>
                    </a:lnTo>
                    <a:cubicBezTo>
                      <a:pt x="587949" y="1243069"/>
                      <a:pt x="568007" y="1274983"/>
                      <a:pt x="536023" y="1282367"/>
                    </a:cubicBezTo>
                    <a:cubicBezTo>
                      <a:pt x="504038" y="1289752"/>
                      <a:pt x="472124" y="1269810"/>
                      <a:pt x="464740" y="1237825"/>
                    </a:cubicBezTo>
                    <a:lnTo>
                      <a:pt x="356410" y="768598"/>
                    </a:lnTo>
                    <a:lnTo>
                      <a:pt x="328626" y="768598"/>
                    </a:lnTo>
                    <a:lnTo>
                      <a:pt x="216310" y="1237736"/>
                    </a:lnTo>
                    <a:cubicBezTo>
                      <a:pt x="208667" y="1269660"/>
                      <a:pt x="176593" y="1289343"/>
                      <a:pt x="144669" y="1281700"/>
                    </a:cubicBezTo>
                    <a:cubicBezTo>
                      <a:pt x="112745" y="1274058"/>
                      <a:pt x="93062" y="1241983"/>
                      <a:pt x="100705" y="1210059"/>
                    </a:cubicBezTo>
                    <a:lnTo>
                      <a:pt x="207528" y="763865"/>
                    </a:lnTo>
                    <a:lnTo>
                      <a:pt x="207528" y="401142"/>
                    </a:lnTo>
                    <a:lnTo>
                      <a:pt x="201552" y="401403"/>
                    </a:lnTo>
                    <a:cubicBezTo>
                      <a:pt x="197310" y="403381"/>
                      <a:pt x="193823" y="406977"/>
                      <a:pt x="192096" y="411723"/>
                    </a:cubicBezTo>
                    <a:lnTo>
                      <a:pt x="81465" y="715679"/>
                    </a:lnTo>
                    <a:cubicBezTo>
                      <a:pt x="81472" y="715842"/>
                      <a:pt x="81479" y="716004"/>
                      <a:pt x="81486" y="716167"/>
                    </a:cubicBezTo>
                    <a:lnTo>
                      <a:pt x="79232" y="719858"/>
                    </a:lnTo>
                    <a:cubicBezTo>
                      <a:pt x="67098" y="732904"/>
                      <a:pt x="47891" y="738167"/>
                      <a:pt x="30095" y="731689"/>
                    </a:cubicBezTo>
                    <a:cubicBezTo>
                      <a:pt x="6368" y="723053"/>
                      <a:pt x="-5867" y="696817"/>
                      <a:pt x="2769" y="673089"/>
                    </a:cubicBezTo>
                    <a:lnTo>
                      <a:pt x="130171" y="323057"/>
                    </a:lnTo>
                    <a:cubicBezTo>
                      <a:pt x="142332" y="289645"/>
                      <a:pt x="173080" y="268373"/>
                      <a:pt x="206487" y="266664"/>
                    </a:cubicBezTo>
                    <a:lnTo>
                      <a:pt x="207528" y="266821"/>
                    </a:lnTo>
                    <a:close/>
                    <a:moveTo>
                      <a:pt x="336910" y="0"/>
                    </a:moveTo>
                    <a:cubicBezTo>
                      <a:pt x="404558" y="0"/>
                      <a:pt x="459398" y="54840"/>
                      <a:pt x="459398" y="122488"/>
                    </a:cubicBezTo>
                    <a:cubicBezTo>
                      <a:pt x="459398" y="190136"/>
                      <a:pt x="404558" y="244976"/>
                      <a:pt x="336910" y="244976"/>
                    </a:cubicBezTo>
                    <a:cubicBezTo>
                      <a:pt x="269262" y="244976"/>
                      <a:pt x="214422" y="190136"/>
                      <a:pt x="214422" y="122488"/>
                    </a:cubicBezTo>
                    <a:cubicBezTo>
                      <a:pt x="214422" y="54840"/>
                      <a:pt x="269262" y="0"/>
                      <a:pt x="336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903801" y="4192683"/>
                <a:ext cx="1191795" cy="2238609"/>
              </a:xfrm>
              <a:custGeom>
                <a:avLst/>
                <a:gdLst>
                  <a:gd name="connsiteX0" fmla="*/ 246285 w 683527"/>
                  <a:gd name="connsiteY0" fmla="*/ 266492 h 1283903"/>
                  <a:gd name="connsiteX1" fmla="*/ 476956 w 683527"/>
                  <a:gd name="connsiteY1" fmla="*/ 266492 h 1283903"/>
                  <a:gd name="connsiteX2" fmla="*/ 477040 w 683527"/>
                  <a:gd name="connsiteY2" fmla="*/ 266664 h 1283903"/>
                  <a:gd name="connsiteX3" fmla="*/ 553356 w 683527"/>
                  <a:gd name="connsiteY3" fmla="*/ 323057 h 1283903"/>
                  <a:gd name="connsiteX4" fmla="*/ 680758 w 683527"/>
                  <a:gd name="connsiteY4" fmla="*/ 673089 h 1283903"/>
                  <a:gd name="connsiteX5" fmla="*/ 653432 w 683527"/>
                  <a:gd name="connsiteY5" fmla="*/ 731689 h 1283903"/>
                  <a:gd name="connsiteX6" fmla="*/ 604295 w 683527"/>
                  <a:gd name="connsiteY6" fmla="*/ 719858 h 1283903"/>
                  <a:gd name="connsiteX7" fmla="*/ 602041 w 683527"/>
                  <a:gd name="connsiteY7" fmla="*/ 716167 h 1283903"/>
                  <a:gd name="connsiteX8" fmla="*/ 602062 w 683527"/>
                  <a:gd name="connsiteY8" fmla="*/ 715679 h 1283903"/>
                  <a:gd name="connsiteX9" fmla="*/ 491431 w 683527"/>
                  <a:gd name="connsiteY9" fmla="*/ 411723 h 1283903"/>
                  <a:gd name="connsiteX10" fmla="*/ 481975 w 683527"/>
                  <a:gd name="connsiteY10" fmla="*/ 401403 h 1283903"/>
                  <a:gd name="connsiteX11" fmla="*/ 476000 w 683527"/>
                  <a:gd name="connsiteY11" fmla="*/ 401142 h 1283903"/>
                  <a:gd name="connsiteX12" fmla="*/ 476000 w 683527"/>
                  <a:gd name="connsiteY12" fmla="*/ 758165 h 1283903"/>
                  <a:gd name="connsiteX13" fmla="*/ 580565 w 683527"/>
                  <a:gd name="connsiteY13" fmla="*/ 1211085 h 1283903"/>
                  <a:gd name="connsiteX14" fmla="*/ 536023 w 683527"/>
                  <a:gd name="connsiteY14" fmla="*/ 1282367 h 1283903"/>
                  <a:gd name="connsiteX15" fmla="*/ 464740 w 683527"/>
                  <a:gd name="connsiteY15" fmla="*/ 1237825 h 1283903"/>
                  <a:gd name="connsiteX16" fmla="*/ 356410 w 683527"/>
                  <a:gd name="connsiteY16" fmla="*/ 768598 h 1283903"/>
                  <a:gd name="connsiteX17" fmla="*/ 328626 w 683527"/>
                  <a:gd name="connsiteY17" fmla="*/ 768598 h 1283903"/>
                  <a:gd name="connsiteX18" fmla="*/ 216310 w 683527"/>
                  <a:gd name="connsiteY18" fmla="*/ 1237736 h 1283903"/>
                  <a:gd name="connsiteX19" fmla="*/ 144669 w 683527"/>
                  <a:gd name="connsiteY19" fmla="*/ 1281700 h 1283903"/>
                  <a:gd name="connsiteX20" fmla="*/ 100705 w 683527"/>
                  <a:gd name="connsiteY20" fmla="*/ 1210059 h 1283903"/>
                  <a:gd name="connsiteX21" fmla="*/ 207528 w 683527"/>
                  <a:gd name="connsiteY21" fmla="*/ 763865 h 1283903"/>
                  <a:gd name="connsiteX22" fmla="*/ 207528 w 683527"/>
                  <a:gd name="connsiteY22" fmla="*/ 401142 h 1283903"/>
                  <a:gd name="connsiteX23" fmla="*/ 201552 w 683527"/>
                  <a:gd name="connsiteY23" fmla="*/ 401403 h 1283903"/>
                  <a:gd name="connsiteX24" fmla="*/ 192096 w 683527"/>
                  <a:gd name="connsiteY24" fmla="*/ 411723 h 1283903"/>
                  <a:gd name="connsiteX25" fmla="*/ 81465 w 683527"/>
                  <a:gd name="connsiteY25" fmla="*/ 715679 h 1283903"/>
                  <a:gd name="connsiteX26" fmla="*/ 81486 w 683527"/>
                  <a:gd name="connsiteY26" fmla="*/ 716167 h 1283903"/>
                  <a:gd name="connsiteX27" fmla="*/ 79232 w 683527"/>
                  <a:gd name="connsiteY27" fmla="*/ 719858 h 1283903"/>
                  <a:gd name="connsiteX28" fmla="*/ 30095 w 683527"/>
                  <a:gd name="connsiteY28" fmla="*/ 731689 h 1283903"/>
                  <a:gd name="connsiteX29" fmla="*/ 2769 w 683527"/>
                  <a:gd name="connsiteY29" fmla="*/ 673089 h 1283903"/>
                  <a:gd name="connsiteX30" fmla="*/ 130171 w 683527"/>
                  <a:gd name="connsiteY30" fmla="*/ 323057 h 1283903"/>
                  <a:gd name="connsiteX31" fmla="*/ 206487 w 683527"/>
                  <a:gd name="connsiteY31" fmla="*/ 266664 h 1283903"/>
                  <a:gd name="connsiteX32" fmla="*/ 207528 w 683527"/>
                  <a:gd name="connsiteY32" fmla="*/ 266821 h 1283903"/>
                  <a:gd name="connsiteX33" fmla="*/ 336910 w 683527"/>
                  <a:gd name="connsiteY33" fmla="*/ 0 h 1283903"/>
                  <a:gd name="connsiteX34" fmla="*/ 459398 w 683527"/>
                  <a:gd name="connsiteY34" fmla="*/ 122488 h 1283903"/>
                  <a:gd name="connsiteX35" fmla="*/ 336910 w 683527"/>
                  <a:gd name="connsiteY35" fmla="*/ 244976 h 1283903"/>
                  <a:gd name="connsiteX36" fmla="*/ 214422 w 683527"/>
                  <a:gd name="connsiteY36" fmla="*/ 122488 h 1283903"/>
                  <a:gd name="connsiteX37" fmla="*/ 336910 w 683527"/>
                  <a:gd name="connsiteY37" fmla="*/ 0 h 128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83527" h="1283903">
                    <a:moveTo>
                      <a:pt x="246285" y="266492"/>
                    </a:moveTo>
                    <a:lnTo>
                      <a:pt x="476956" y="266492"/>
                    </a:lnTo>
                    <a:lnTo>
                      <a:pt x="477040" y="266664"/>
                    </a:lnTo>
                    <a:cubicBezTo>
                      <a:pt x="510447" y="268373"/>
                      <a:pt x="541195" y="289645"/>
                      <a:pt x="553356" y="323057"/>
                    </a:cubicBezTo>
                    <a:lnTo>
                      <a:pt x="680758" y="673089"/>
                    </a:lnTo>
                    <a:cubicBezTo>
                      <a:pt x="689394" y="696817"/>
                      <a:pt x="677159" y="723053"/>
                      <a:pt x="653432" y="731689"/>
                    </a:cubicBezTo>
                    <a:cubicBezTo>
                      <a:pt x="635637" y="738166"/>
                      <a:pt x="616430" y="732904"/>
                      <a:pt x="604295" y="719858"/>
                    </a:cubicBezTo>
                    <a:lnTo>
                      <a:pt x="602041" y="716167"/>
                    </a:lnTo>
                    <a:cubicBezTo>
                      <a:pt x="602048" y="716004"/>
                      <a:pt x="602055" y="715842"/>
                      <a:pt x="602062" y="715679"/>
                    </a:cubicBezTo>
                    <a:lnTo>
                      <a:pt x="491431" y="411723"/>
                    </a:lnTo>
                    <a:cubicBezTo>
                      <a:pt x="489704" y="406977"/>
                      <a:pt x="486217" y="403381"/>
                      <a:pt x="481975" y="401403"/>
                    </a:cubicBezTo>
                    <a:lnTo>
                      <a:pt x="476000" y="401142"/>
                    </a:lnTo>
                    <a:lnTo>
                      <a:pt x="476000" y="758165"/>
                    </a:lnTo>
                    <a:lnTo>
                      <a:pt x="580565" y="1211085"/>
                    </a:lnTo>
                    <a:cubicBezTo>
                      <a:pt x="587949" y="1243069"/>
                      <a:pt x="568007" y="1274983"/>
                      <a:pt x="536023" y="1282367"/>
                    </a:cubicBezTo>
                    <a:cubicBezTo>
                      <a:pt x="504038" y="1289752"/>
                      <a:pt x="472124" y="1269810"/>
                      <a:pt x="464740" y="1237825"/>
                    </a:cubicBezTo>
                    <a:lnTo>
                      <a:pt x="356410" y="768598"/>
                    </a:lnTo>
                    <a:lnTo>
                      <a:pt x="328626" y="768598"/>
                    </a:lnTo>
                    <a:lnTo>
                      <a:pt x="216310" y="1237736"/>
                    </a:lnTo>
                    <a:cubicBezTo>
                      <a:pt x="208667" y="1269660"/>
                      <a:pt x="176593" y="1289343"/>
                      <a:pt x="144669" y="1281700"/>
                    </a:cubicBezTo>
                    <a:cubicBezTo>
                      <a:pt x="112745" y="1274058"/>
                      <a:pt x="93062" y="1241983"/>
                      <a:pt x="100705" y="1210059"/>
                    </a:cubicBezTo>
                    <a:lnTo>
                      <a:pt x="207528" y="763865"/>
                    </a:lnTo>
                    <a:lnTo>
                      <a:pt x="207528" y="401142"/>
                    </a:lnTo>
                    <a:lnTo>
                      <a:pt x="201552" y="401403"/>
                    </a:lnTo>
                    <a:cubicBezTo>
                      <a:pt x="197310" y="403381"/>
                      <a:pt x="193823" y="406977"/>
                      <a:pt x="192096" y="411723"/>
                    </a:cubicBezTo>
                    <a:lnTo>
                      <a:pt x="81465" y="715679"/>
                    </a:lnTo>
                    <a:cubicBezTo>
                      <a:pt x="81472" y="715842"/>
                      <a:pt x="81479" y="716004"/>
                      <a:pt x="81486" y="716167"/>
                    </a:cubicBezTo>
                    <a:lnTo>
                      <a:pt x="79232" y="719858"/>
                    </a:lnTo>
                    <a:cubicBezTo>
                      <a:pt x="67098" y="732904"/>
                      <a:pt x="47891" y="738167"/>
                      <a:pt x="30095" y="731689"/>
                    </a:cubicBezTo>
                    <a:cubicBezTo>
                      <a:pt x="6368" y="723053"/>
                      <a:pt x="-5867" y="696817"/>
                      <a:pt x="2769" y="673089"/>
                    </a:cubicBezTo>
                    <a:lnTo>
                      <a:pt x="130171" y="323057"/>
                    </a:lnTo>
                    <a:cubicBezTo>
                      <a:pt x="142332" y="289645"/>
                      <a:pt x="173080" y="268373"/>
                      <a:pt x="206487" y="266664"/>
                    </a:cubicBezTo>
                    <a:lnTo>
                      <a:pt x="207528" y="266821"/>
                    </a:lnTo>
                    <a:close/>
                    <a:moveTo>
                      <a:pt x="336910" y="0"/>
                    </a:moveTo>
                    <a:cubicBezTo>
                      <a:pt x="404558" y="0"/>
                      <a:pt x="459398" y="54840"/>
                      <a:pt x="459398" y="122488"/>
                    </a:cubicBezTo>
                    <a:cubicBezTo>
                      <a:pt x="459398" y="190136"/>
                      <a:pt x="404558" y="244976"/>
                      <a:pt x="336910" y="244976"/>
                    </a:cubicBezTo>
                    <a:cubicBezTo>
                      <a:pt x="269262" y="244976"/>
                      <a:pt x="214422" y="190136"/>
                      <a:pt x="214422" y="122488"/>
                    </a:cubicBezTo>
                    <a:cubicBezTo>
                      <a:pt x="214422" y="54840"/>
                      <a:pt x="269262" y="0"/>
                      <a:pt x="336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077029" y="4192683"/>
                <a:ext cx="1191795" cy="2238609"/>
              </a:xfrm>
              <a:custGeom>
                <a:avLst/>
                <a:gdLst>
                  <a:gd name="connsiteX0" fmla="*/ 246285 w 683527"/>
                  <a:gd name="connsiteY0" fmla="*/ 266492 h 1283903"/>
                  <a:gd name="connsiteX1" fmla="*/ 476956 w 683527"/>
                  <a:gd name="connsiteY1" fmla="*/ 266492 h 1283903"/>
                  <a:gd name="connsiteX2" fmla="*/ 477040 w 683527"/>
                  <a:gd name="connsiteY2" fmla="*/ 266664 h 1283903"/>
                  <a:gd name="connsiteX3" fmla="*/ 553356 w 683527"/>
                  <a:gd name="connsiteY3" fmla="*/ 323057 h 1283903"/>
                  <a:gd name="connsiteX4" fmla="*/ 680758 w 683527"/>
                  <a:gd name="connsiteY4" fmla="*/ 673089 h 1283903"/>
                  <a:gd name="connsiteX5" fmla="*/ 653432 w 683527"/>
                  <a:gd name="connsiteY5" fmla="*/ 731689 h 1283903"/>
                  <a:gd name="connsiteX6" fmla="*/ 604295 w 683527"/>
                  <a:gd name="connsiteY6" fmla="*/ 719858 h 1283903"/>
                  <a:gd name="connsiteX7" fmla="*/ 602041 w 683527"/>
                  <a:gd name="connsiteY7" fmla="*/ 716167 h 1283903"/>
                  <a:gd name="connsiteX8" fmla="*/ 602062 w 683527"/>
                  <a:gd name="connsiteY8" fmla="*/ 715679 h 1283903"/>
                  <a:gd name="connsiteX9" fmla="*/ 491431 w 683527"/>
                  <a:gd name="connsiteY9" fmla="*/ 411723 h 1283903"/>
                  <a:gd name="connsiteX10" fmla="*/ 481975 w 683527"/>
                  <a:gd name="connsiteY10" fmla="*/ 401403 h 1283903"/>
                  <a:gd name="connsiteX11" fmla="*/ 476000 w 683527"/>
                  <a:gd name="connsiteY11" fmla="*/ 401142 h 1283903"/>
                  <a:gd name="connsiteX12" fmla="*/ 476000 w 683527"/>
                  <a:gd name="connsiteY12" fmla="*/ 758165 h 1283903"/>
                  <a:gd name="connsiteX13" fmla="*/ 580565 w 683527"/>
                  <a:gd name="connsiteY13" fmla="*/ 1211085 h 1283903"/>
                  <a:gd name="connsiteX14" fmla="*/ 536023 w 683527"/>
                  <a:gd name="connsiteY14" fmla="*/ 1282367 h 1283903"/>
                  <a:gd name="connsiteX15" fmla="*/ 464740 w 683527"/>
                  <a:gd name="connsiteY15" fmla="*/ 1237825 h 1283903"/>
                  <a:gd name="connsiteX16" fmla="*/ 356410 w 683527"/>
                  <a:gd name="connsiteY16" fmla="*/ 768598 h 1283903"/>
                  <a:gd name="connsiteX17" fmla="*/ 328626 w 683527"/>
                  <a:gd name="connsiteY17" fmla="*/ 768598 h 1283903"/>
                  <a:gd name="connsiteX18" fmla="*/ 216310 w 683527"/>
                  <a:gd name="connsiteY18" fmla="*/ 1237736 h 1283903"/>
                  <a:gd name="connsiteX19" fmla="*/ 144669 w 683527"/>
                  <a:gd name="connsiteY19" fmla="*/ 1281700 h 1283903"/>
                  <a:gd name="connsiteX20" fmla="*/ 100705 w 683527"/>
                  <a:gd name="connsiteY20" fmla="*/ 1210059 h 1283903"/>
                  <a:gd name="connsiteX21" fmla="*/ 207528 w 683527"/>
                  <a:gd name="connsiteY21" fmla="*/ 763865 h 1283903"/>
                  <a:gd name="connsiteX22" fmla="*/ 207528 w 683527"/>
                  <a:gd name="connsiteY22" fmla="*/ 401142 h 1283903"/>
                  <a:gd name="connsiteX23" fmla="*/ 201552 w 683527"/>
                  <a:gd name="connsiteY23" fmla="*/ 401403 h 1283903"/>
                  <a:gd name="connsiteX24" fmla="*/ 192096 w 683527"/>
                  <a:gd name="connsiteY24" fmla="*/ 411723 h 1283903"/>
                  <a:gd name="connsiteX25" fmla="*/ 81465 w 683527"/>
                  <a:gd name="connsiteY25" fmla="*/ 715679 h 1283903"/>
                  <a:gd name="connsiteX26" fmla="*/ 81486 w 683527"/>
                  <a:gd name="connsiteY26" fmla="*/ 716167 h 1283903"/>
                  <a:gd name="connsiteX27" fmla="*/ 79232 w 683527"/>
                  <a:gd name="connsiteY27" fmla="*/ 719858 h 1283903"/>
                  <a:gd name="connsiteX28" fmla="*/ 30095 w 683527"/>
                  <a:gd name="connsiteY28" fmla="*/ 731689 h 1283903"/>
                  <a:gd name="connsiteX29" fmla="*/ 2769 w 683527"/>
                  <a:gd name="connsiteY29" fmla="*/ 673089 h 1283903"/>
                  <a:gd name="connsiteX30" fmla="*/ 130171 w 683527"/>
                  <a:gd name="connsiteY30" fmla="*/ 323057 h 1283903"/>
                  <a:gd name="connsiteX31" fmla="*/ 206487 w 683527"/>
                  <a:gd name="connsiteY31" fmla="*/ 266664 h 1283903"/>
                  <a:gd name="connsiteX32" fmla="*/ 207528 w 683527"/>
                  <a:gd name="connsiteY32" fmla="*/ 266821 h 1283903"/>
                  <a:gd name="connsiteX33" fmla="*/ 336910 w 683527"/>
                  <a:gd name="connsiteY33" fmla="*/ 0 h 1283903"/>
                  <a:gd name="connsiteX34" fmla="*/ 459398 w 683527"/>
                  <a:gd name="connsiteY34" fmla="*/ 122488 h 1283903"/>
                  <a:gd name="connsiteX35" fmla="*/ 336910 w 683527"/>
                  <a:gd name="connsiteY35" fmla="*/ 244976 h 1283903"/>
                  <a:gd name="connsiteX36" fmla="*/ 214422 w 683527"/>
                  <a:gd name="connsiteY36" fmla="*/ 122488 h 1283903"/>
                  <a:gd name="connsiteX37" fmla="*/ 336910 w 683527"/>
                  <a:gd name="connsiteY37" fmla="*/ 0 h 128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83527" h="1283903">
                    <a:moveTo>
                      <a:pt x="246285" y="266492"/>
                    </a:moveTo>
                    <a:lnTo>
                      <a:pt x="476956" y="266492"/>
                    </a:lnTo>
                    <a:lnTo>
                      <a:pt x="477040" y="266664"/>
                    </a:lnTo>
                    <a:cubicBezTo>
                      <a:pt x="510447" y="268373"/>
                      <a:pt x="541195" y="289645"/>
                      <a:pt x="553356" y="323057"/>
                    </a:cubicBezTo>
                    <a:lnTo>
                      <a:pt x="680758" y="673089"/>
                    </a:lnTo>
                    <a:cubicBezTo>
                      <a:pt x="689394" y="696817"/>
                      <a:pt x="677159" y="723053"/>
                      <a:pt x="653432" y="731689"/>
                    </a:cubicBezTo>
                    <a:cubicBezTo>
                      <a:pt x="635637" y="738166"/>
                      <a:pt x="616430" y="732904"/>
                      <a:pt x="604295" y="719858"/>
                    </a:cubicBezTo>
                    <a:lnTo>
                      <a:pt x="602041" y="716167"/>
                    </a:lnTo>
                    <a:cubicBezTo>
                      <a:pt x="602048" y="716004"/>
                      <a:pt x="602055" y="715842"/>
                      <a:pt x="602062" y="715679"/>
                    </a:cubicBezTo>
                    <a:lnTo>
                      <a:pt x="491431" y="411723"/>
                    </a:lnTo>
                    <a:cubicBezTo>
                      <a:pt x="489704" y="406977"/>
                      <a:pt x="486217" y="403381"/>
                      <a:pt x="481975" y="401403"/>
                    </a:cubicBezTo>
                    <a:lnTo>
                      <a:pt x="476000" y="401142"/>
                    </a:lnTo>
                    <a:lnTo>
                      <a:pt x="476000" y="758165"/>
                    </a:lnTo>
                    <a:lnTo>
                      <a:pt x="580565" y="1211085"/>
                    </a:lnTo>
                    <a:cubicBezTo>
                      <a:pt x="587949" y="1243069"/>
                      <a:pt x="568007" y="1274983"/>
                      <a:pt x="536023" y="1282367"/>
                    </a:cubicBezTo>
                    <a:cubicBezTo>
                      <a:pt x="504038" y="1289752"/>
                      <a:pt x="472124" y="1269810"/>
                      <a:pt x="464740" y="1237825"/>
                    </a:cubicBezTo>
                    <a:lnTo>
                      <a:pt x="356410" y="768598"/>
                    </a:lnTo>
                    <a:lnTo>
                      <a:pt x="328626" y="768598"/>
                    </a:lnTo>
                    <a:lnTo>
                      <a:pt x="216310" y="1237736"/>
                    </a:lnTo>
                    <a:cubicBezTo>
                      <a:pt x="208667" y="1269660"/>
                      <a:pt x="176593" y="1289343"/>
                      <a:pt x="144669" y="1281700"/>
                    </a:cubicBezTo>
                    <a:cubicBezTo>
                      <a:pt x="112745" y="1274058"/>
                      <a:pt x="93062" y="1241983"/>
                      <a:pt x="100705" y="1210059"/>
                    </a:cubicBezTo>
                    <a:lnTo>
                      <a:pt x="207528" y="763865"/>
                    </a:lnTo>
                    <a:lnTo>
                      <a:pt x="207528" y="401142"/>
                    </a:lnTo>
                    <a:lnTo>
                      <a:pt x="201552" y="401403"/>
                    </a:lnTo>
                    <a:cubicBezTo>
                      <a:pt x="197310" y="403381"/>
                      <a:pt x="193823" y="406977"/>
                      <a:pt x="192096" y="411723"/>
                    </a:cubicBezTo>
                    <a:lnTo>
                      <a:pt x="81465" y="715679"/>
                    </a:lnTo>
                    <a:cubicBezTo>
                      <a:pt x="81472" y="715842"/>
                      <a:pt x="81479" y="716004"/>
                      <a:pt x="81486" y="716167"/>
                    </a:cubicBezTo>
                    <a:lnTo>
                      <a:pt x="79232" y="719858"/>
                    </a:lnTo>
                    <a:cubicBezTo>
                      <a:pt x="67098" y="732904"/>
                      <a:pt x="47891" y="738167"/>
                      <a:pt x="30095" y="731689"/>
                    </a:cubicBezTo>
                    <a:cubicBezTo>
                      <a:pt x="6368" y="723053"/>
                      <a:pt x="-5867" y="696817"/>
                      <a:pt x="2769" y="673089"/>
                    </a:cubicBezTo>
                    <a:lnTo>
                      <a:pt x="130171" y="323057"/>
                    </a:lnTo>
                    <a:cubicBezTo>
                      <a:pt x="142332" y="289645"/>
                      <a:pt x="173080" y="268373"/>
                      <a:pt x="206487" y="266664"/>
                    </a:cubicBezTo>
                    <a:lnTo>
                      <a:pt x="207528" y="266821"/>
                    </a:lnTo>
                    <a:close/>
                    <a:moveTo>
                      <a:pt x="336910" y="0"/>
                    </a:moveTo>
                    <a:cubicBezTo>
                      <a:pt x="404558" y="0"/>
                      <a:pt x="459398" y="54840"/>
                      <a:pt x="459398" y="122488"/>
                    </a:cubicBezTo>
                    <a:cubicBezTo>
                      <a:pt x="459398" y="190136"/>
                      <a:pt x="404558" y="244976"/>
                      <a:pt x="336910" y="244976"/>
                    </a:cubicBezTo>
                    <a:cubicBezTo>
                      <a:pt x="269262" y="244976"/>
                      <a:pt x="214422" y="190136"/>
                      <a:pt x="214422" y="122488"/>
                    </a:cubicBezTo>
                    <a:cubicBezTo>
                      <a:pt x="214422" y="54840"/>
                      <a:pt x="269262" y="0"/>
                      <a:pt x="336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9120336" y="4192683"/>
                <a:ext cx="1191797" cy="2238609"/>
              </a:xfrm>
              <a:custGeom>
                <a:avLst/>
                <a:gdLst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846235 h 2238609"/>
                  <a:gd name="connsiteX14" fmla="*/ 831906 w 1191797"/>
                  <a:gd name="connsiteY14" fmla="*/ 914034 h 2238609"/>
                  <a:gd name="connsiteX15" fmla="*/ 1001664 w 1191797"/>
                  <a:gd name="connsiteY15" fmla="*/ 1531581 h 2238609"/>
                  <a:gd name="connsiteX16" fmla="*/ 831907 w 1191797"/>
                  <a:gd name="connsiteY16" fmla="*/ 1531581 h 2238609"/>
                  <a:gd name="connsiteX17" fmla="*/ 831907 w 1191797"/>
                  <a:gd name="connsiteY17" fmla="*/ 2134977 h 2238609"/>
                  <a:gd name="connsiteX18" fmla="*/ 728275 w 1191797"/>
                  <a:gd name="connsiteY18" fmla="*/ 2238609 h 2238609"/>
                  <a:gd name="connsiteX19" fmla="*/ 624643 w 1191797"/>
                  <a:gd name="connsiteY19" fmla="*/ 2134977 h 2238609"/>
                  <a:gd name="connsiteX20" fmla="*/ 624643 w 1191797"/>
                  <a:gd name="connsiteY20" fmla="*/ 1531581 h 2238609"/>
                  <a:gd name="connsiteX21" fmla="*/ 571066 w 1191797"/>
                  <a:gd name="connsiteY21" fmla="*/ 1531581 h 2238609"/>
                  <a:gd name="connsiteX22" fmla="*/ 571066 w 1191797"/>
                  <a:gd name="connsiteY22" fmla="*/ 2134977 h 2238609"/>
                  <a:gd name="connsiteX23" fmla="*/ 467433 w 1191797"/>
                  <a:gd name="connsiteY23" fmla="*/ 2238609 h 2238609"/>
                  <a:gd name="connsiteX24" fmla="*/ 363801 w 1191797"/>
                  <a:gd name="connsiteY24" fmla="*/ 2134977 h 2238609"/>
                  <a:gd name="connsiteX25" fmla="*/ 363801 w 1191797"/>
                  <a:gd name="connsiteY25" fmla="*/ 1531581 h 2238609"/>
                  <a:gd name="connsiteX26" fmla="*/ 190135 w 1191797"/>
                  <a:gd name="connsiteY26" fmla="*/ 1531581 h 2238609"/>
                  <a:gd name="connsiteX27" fmla="*/ 361846 w 1191797"/>
                  <a:gd name="connsiteY27" fmla="*/ 906931 h 2238609"/>
                  <a:gd name="connsiteX28" fmla="*/ 361846 w 1191797"/>
                  <a:gd name="connsiteY28" fmla="*/ 699430 h 2238609"/>
                  <a:gd name="connsiteX29" fmla="*/ 351426 w 1191797"/>
                  <a:gd name="connsiteY29" fmla="*/ 699885 h 2238609"/>
                  <a:gd name="connsiteX30" fmla="*/ 334939 w 1191797"/>
                  <a:gd name="connsiteY30" fmla="*/ 717879 h 2238609"/>
                  <a:gd name="connsiteX31" fmla="*/ 142043 w 1191797"/>
                  <a:gd name="connsiteY31" fmla="*/ 1247856 h 2238609"/>
                  <a:gd name="connsiteX32" fmla="*/ 142080 w 1191797"/>
                  <a:gd name="connsiteY32" fmla="*/ 1248707 h 2238609"/>
                  <a:gd name="connsiteX33" fmla="*/ 138150 w 1191797"/>
                  <a:gd name="connsiteY33" fmla="*/ 1255142 h 2238609"/>
                  <a:gd name="connsiteX34" fmla="*/ 52475 w 1191797"/>
                  <a:gd name="connsiteY34" fmla="*/ 1275771 h 2238609"/>
                  <a:gd name="connsiteX35" fmla="*/ 4829 w 1191797"/>
                  <a:gd name="connsiteY35" fmla="*/ 1173596 h 2238609"/>
                  <a:gd name="connsiteX36" fmla="*/ 226967 w 1191797"/>
                  <a:gd name="connsiteY36" fmla="*/ 563281 h 2238609"/>
                  <a:gd name="connsiteX37" fmla="*/ 360031 w 1191797"/>
                  <a:gd name="connsiteY37" fmla="*/ 464955 h 2238609"/>
                  <a:gd name="connsiteX38" fmla="*/ 361846 w 1191797"/>
                  <a:gd name="connsiteY38" fmla="*/ 465228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914034 h 2238609"/>
                  <a:gd name="connsiteX14" fmla="*/ 1001664 w 1191797"/>
                  <a:gd name="connsiteY14" fmla="*/ 1531581 h 2238609"/>
                  <a:gd name="connsiteX15" fmla="*/ 831907 w 1191797"/>
                  <a:gd name="connsiteY15" fmla="*/ 1531581 h 2238609"/>
                  <a:gd name="connsiteX16" fmla="*/ 831907 w 1191797"/>
                  <a:gd name="connsiteY16" fmla="*/ 2134977 h 2238609"/>
                  <a:gd name="connsiteX17" fmla="*/ 728275 w 1191797"/>
                  <a:gd name="connsiteY17" fmla="*/ 2238609 h 2238609"/>
                  <a:gd name="connsiteX18" fmla="*/ 624643 w 1191797"/>
                  <a:gd name="connsiteY18" fmla="*/ 2134977 h 2238609"/>
                  <a:gd name="connsiteX19" fmla="*/ 624643 w 1191797"/>
                  <a:gd name="connsiteY19" fmla="*/ 1531581 h 2238609"/>
                  <a:gd name="connsiteX20" fmla="*/ 571066 w 1191797"/>
                  <a:gd name="connsiteY20" fmla="*/ 1531581 h 2238609"/>
                  <a:gd name="connsiteX21" fmla="*/ 571066 w 1191797"/>
                  <a:gd name="connsiteY21" fmla="*/ 2134977 h 2238609"/>
                  <a:gd name="connsiteX22" fmla="*/ 467433 w 1191797"/>
                  <a:gd name="connsiteY22" fmla="*/ 2238609 h 2238609"/>
                  <a:gd name="connsiteX23" fmla="*/ 363801 w 1191797"/>
                  <a:gd name="connsiteY23" fmla="*/ 2134977 h 2238609"/>
                  <a:gd name="connsiteX24" fmla="*/ 363801 w 1191797"/>
                  <a:gd name="connsiteY24" fmla="*/ 1531581 h 2238609"/>
                  <a:gd name="connsiteX25" fmla="*/ 190135 w 1191797"/>
                  <a:gd name="connsiteY25" fmla="*/ 1531581 h 2238609"/>
                  <a:gd name="connsiteX26" fmla="*/ 361846 w 1191797"/>
                  <a:gd name="connsiteY26" fmla="*/ 906931 h 2238609"/>
                  <a:gd name="connsiteX27" fmla="*/ 361846 w 1191797"/>
                  <a:gd name="connsiteY27" fmla="*/ 699430 h 2238609"/>
                  <a:gd name="connsiteX28" fmla="*/ 351426 w 1191797"/>
                  <a:gd name="connsiteY28" fmla="*/ 699885 h 2238609"/>
                  <a:gd name="connsiteX29" fmla="*/ 334939 w 1191797"/>
                  <a:gd name="connsiteY29" fmla="*/ 717879 h 2238609"/>
                  <a:gd name="connsiteX30" fmla="*/ 142043 w 1191797"/>
                  <a:gd name="connsiteY30" fmla="*/ 1247856 h 2238609"/>
                  <a:gd name="connsiteX31" fmla="*/ 142080 w 1191797"/>
                  <a:gd name="connsiteY31" fmla="*/ 1248707 h 2238609"/>
                  <a:gd name="connsiteX32" fmla="*/ 138150 w 1191797"/>
                  <a:gd name="connsiteY32" fmla="*/ 1255142 h 2238609"/>
                  <a:gd name="connsiteX33" fmla="*/ 52475 w 1191797"/>
                  <a:gd name="connsiteY33" fmla="*/ 1275771 h 2238609"/>
                  <a:gd name="connsiteX34" fmla="*/ 4829 w 1191797"/>
                  <a:gd name="connsiteY34" fmla="*/ 1173596 h 2238609"/>
                  <a:gd name="connsiteX35" fmla="*/ 226967 w 1191797"/>
                  <a:gd name="connsiteY35" fmla="*/ 563281 h 2238609"/>
                  <a:gd name="connsiteX36" fmla="*/ 360031 w 1191797"/>
                  <a:gd name="connsiteY36" fmla="*/ 464955 h 2238609"/>
                  <a:gd name="connsiteX37" fmla="*/ 361846 w 1191797"/>
                  <a:gd name="connsiteY37" fmla="*/ 465228 h 2238609"/>
                  <a:gd name="connsiteX38" fmla="*/ 429423 w 1191797"/>
                  <a:gd name="connsiteY38" fmla="*/ 464655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31906 w 1191797"/>
                  <a:gd name="connsiteY12" fmla="*/ 914034 h 2238609"/>
                  <a:gd name="connsiteX13" fmla="*/ 1001664 w 1191797"/>
                  <a:gd name="connsiteY13" fmla="*/ 1531581 h 2238609"/>
                  <a:gd name="connsiteX14" fmla="*/ 831907 w 1191797"/>
                  <a:gd name="connsiteY14" fmla="*/ 1531581 h 2238609"/>
                  <a:gd name="connsiteX15" fmla="*/ 831907 w 1191797"/>
                  <a:gd name="connsiteY15" fmla="*/ 2134977 h 2238609"/>
                  <a:gd name="connsiteX16" fmla="*/ 728275 w 1191797"/>
                  <a:gd name="connsiteY16" fmla="*/ 2238609 h 2238609"/>
                  <a:gd name="connsiteX17" fmla="*/ 624643 w 1191797"/>
                  <a:gd name="connsiteY17" fmla="*/ 2134977 h 2238609"/>
                  <a:gd name="connsiteX18" fmla="*/ 624643 w 1191797"/>
                  <a:gd name="connsiteY18" fmla="*/ 1531581 h 2238609"/>
                  <a:gd name="connsiteX19" fmla="*/ 571066 w 1191797"/>
                  <a:gd name="connsiteY19" fmla="*/ 1531581 h 2238609"/>
                  <a:gd name="connsiteX20" fmla="*/ 571066 w 1191797"/>
                  <a:gd name="connsiteY20" fmla="*/ 2134977 h 2238609"/>
                  <a:gd name="connsiteX21" fmla="*/ 467433 w 1191797"/>
                  <a:gd name="connsiteY21" fmla="*/ 2238609 h 2238609"/>
                  <a:gd name="connsiteX22" fmla="*/ 363801 w 1191797"/>
                  <a:gd name="connsiteY22" fmla="*/ 2134977 h 2238609"/>
                  <a:gd name="connsiteX23" fmla="*/ 363801 w 1191797"/>
                  <a:gd name="connsiteY23" fmla="*/ 1531581 h 2238609"/>
                  <a:gd name="connsiteX24" fmla="*/ 190135 w 1191797"/>
                  <a:gd name="connsiteY24" fmla="*/ 1531581 h 2238609"/>
                  <a:gd name="connsiteX25" fmla="*/ 361846 w 1191797"/>
                  <a:gd name="connsiteY25" fmla="*/ 906931 h 2238609"/>
                  <a:gd name="connsiteX26" fmla="*/ 361846 w 1191797"/>
                  <a:gd name="connsiteY26" fmla="*/ 699430 h 2238609"/>
                  <a:gd name="connsiteX27" fmla="*/ 351426 w 1191797"/>
                  <a:gd name="connsiteY27" fmla="*/ 699885 h 2238609"/>
                  <a:gd name="connsiteX28" fmla="*/ 334939 w 1191797"/>
                  <a:gd name="connsiteY28" fmla="*/ 717879 h 2238609"/>
                  <a:gd name="connsiteX29" fmla="*/ 142043 w 1191797"/>
                  <a:gd name="connsiteY29" fmla="*/ 1247856 h 2238609"/>
                  <a:gd name="connsiteX30" fmla="*/ 142080 w 1191797"/>
                  <a:gd name="connsiteY30" fmla="*/ 1248707 h 2238609"/>
                  <a:gd name="connsiteX31" fmla="*/ 138150 w 1191797"/>
                  <a:gd name="connsiteY31" fmla="*/ 1255142 h 2238609"/>
                  <a:gd name="connsiteX32" fmla="*/ 52475 w 1191797"/>
                  <a:gd name="connsiteY32" fmla="*/ 1275771 h 2238609"/>
                  <a:gd name="connsiteX33" fmla="*/ 4829 w 1191797"/>
                  <a:gd name="connsiteY33" fmla="*/ 1173596 h 2238609"/>
                  <a:gd name="connsiteX34" fmla="*/ 226967 w 1191797"/>
                  <a:gd name="connsiteY34" fmla="*/ 563281 h 2238609"/>
                  <a:gd name="connsiteX35" fmla="*/ 360031 w 1191797"/>
                  <a:gd name="connsiteY35" fmla="*/ 464955 h 2238609"/>
                  <a:gd name="connsiteX36" fmla="*/ 361846 w 1191797"/>
                  <a:gd name="connsiteY36" fmla="*/ 465228 h 2238609"/>
                  <a:gd name="connsiteX37" fmla="*/ 429423 w 1191797"/>
                  <a:gd name="connsiteY37" fmla="*/ 464655 h 2238609"/>
                  <a:gd name="connsiteX38" fmla="*/ 587436 w 1191797"/>
                  <a:gd name="connsiteY38" fmla="*/ 0 h 2238609"/>
                  <a:gd name="connsiteX39" fmla="*/ 801006 w 1191797"/>
                  <a:gd name="connsiteY39" fmla="*/ 213570 h 2238609"/>
                  <a:gd name="connsiteX40" fmla="*/ 587436 w 1191797"/>
                  <a:gd name="connsiteY40" fmla="*/ 427139 h 2238609"/>
                  <a:gd name="connsiteX41" fmla="*/ 373866 w 1191797"/>
                  <a:gd name="connsiteY41" fmla="*/ 213570 h 2238609"/>
                  <a:gd name="connsiteX42" fmla="*/ 587436 w 1191797"/>
                  <a:gd name="connsiteY42" fmla="*/ 0 h 223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1797" h="2238609">
                    <a:moveTo>
                      <a:pt x="429423" y="464655"/>
                    </a:moveTo>
                    <a:lnTo>
                      <a:pt x="831620" y="464655"/>
                    </a:lnTo>
                    <a:cubicBezTo>
                      <a:pt x="831669" y="464755"/>
                      <a:pt x="831717" y="464855"/>
                      <a:pt x="831766" y="464955"/>
                    </a:cubicBezTo>
                    <a:cubicBezTo>
                      <a:pt x="890014" y="467934"/>
                      <a:pt x="943627" y="505024"/>
                      <a:pt x="964830" y="563281"/>
                    </a:cubicBezTo>
                    <a:lnTo>
                      <a:pt x="1186968" y="1173596"/>
                    </a:lnTo>
                    <a:cubicBezTo>
                      <a:pt x="1202026" y="1214968"/>
                      <a:pt x="1180693" y="1260713"/>
                      <a:pt x="1139323" y="1275771"/>
                    </a:cubicBezTo>
                    <a:cubicBezTo>
                      <a:pt x="1108295" y="1287064"/>
                      <a:pt x="1074806" y="1277889"/>
                      <a:pt x="1053647" y="1255142"/>
                    </a:cubicBezTo>
                    <a:lnTo>
                      <a:pt x="1049717" y="1248707"/>
                    </a:lnTo>
                    <a:cubicBezTo>
                      <a:pt x="1049729" y="1248422"/>
                      <a:pt x="1049742" y="1248140"/>
                      <a:pt x="1049754" y="1247856"/>
                    </a:cubicBezTo>
                    <a:lnTo>
                      <a:pt x="856858" y="717879"/>
                    </a:lnTo>
                    <a:cubicBezTo>
                      <a:pt x="853847" y="709604"/>
                      <a:pt x="847767" y="703334"/>
                      <a:pt x="840371" y="699885"/>
                    </a:cubicBezTo>
                    <a:lnTo>
                      <a:pt x="829953" y="699430"/>
                    </a:lnTo>
                    <a:lnTo>
                      <a:pt x="831906" y="914034"/>
                    </a:lnTo>
                    <a:lnTo>
                      <a:pt x="1001664" y="1531581"/>
                    </a:lnTo>
                    <a:lnTo>
                      <a:pt x="831907" y="1531581"/>
                    </a:lnTo>
                    <a:lnTo>
                      <a:pt x="831907" y="2134977"/>
                    </a:lnTo>
                    <a:cubicBezTo>
                      <a:pt x="831907" y="2192212"/>
                      <a:pt x="785510" y="2238609"/>
                      <a:pt x="728275" y="2238609"/>
                    </a:cubicBezTo>
                    <a:cubicBezTo>
                      <a:pt x="671040" y="2238609"/>
                      <a:pt x="624643" y="2192212"/>
                      <a:pt x="624643" y="2134977"/>
                    </a:cubicBezTo>
                    <a:lnTo>
                      <a:pt x="624643" y="1531581"/>
                    </a:lnTo>
                    <a:lnTo>
                      <a:pt x="571066" y="1531581"/>
                    </a:lnTo>
                    <a:lnTo>
                      <a:pt x="571066" y="2134977"/>
                    </a:lnTo>
                    <a:cubicBezTo>
                      <a:pt x="571066" y="2192212"/>
                      <a:pt x="524668" y="2238609"/>
                      <a:pt x="467433" y="2238609"/>
                    </a:cubicBezTo>
                    <a:cubicBezTo>
                      <a:pt x="410198" y="2238609"/>
                      <a:pt x="363801" y="2192212"/>
                      <a:pt x="363801" y="2134977"/>
                    </a:cubicBezTo>
                    <a:lnTo>
                      <a:pt x="363801" y="1531581"/>
                    </a:lnTo>
                    <a:lnTo>
                      <a:pt x="190135" y="1531581"/>
                    </a:lnTo>
                    <a:lnTo>
                      <a:pt x="361846" y="906931"/>
                    </a:lnTo>
                    <a:lnTo>
                      <a:pt x="361846" y="699430"/>
                    </a:lnTo>
                    <a:lnTo>
                      <a:pt x="351426" y="699885"/>
                    </a:lnTo>
                    <a:cubicBezTo>
                      <a:pt x="344030" y="703334"/>
                      <a:pt x="337950" y="709604"/>
                      <a:pt x="334939" y="717879"/>
                    </a:cubicBezTo>
                    <a:lnTo>
                      <a:pt x="142043" y="1247856"/>
                    </a:lnTo>
                    <a:cubicBezTo>
                      <a:pt x="142055" y="1248140"/>
                      <a:pt x="142067" y="1248422"/>
                      <a:pt x="142080" y="1248707"/>
                    </a:cubicBezTo>
                    <a:lnTo>
                      <a:pt x="138150" y="1255142"/>
                    </a:lnTo>
                    <a:cubicBezTo>
                      <a:pt x="116993" y="1277889"/>
                      <a:pt x="83504" y="1287066"/>
                      <a:pt x="52475" y="1275771"/>
                    </a:cubicBezTo>
                    <a:cubicBezTo>
                      <a:pt x="11104" y="1260713"/>
                      <a:pt x="-10229" y="1214968"/>
                      <a:pt x="4829" y="1173596"/>
                    </a:cubicBezTo>
                    <a:lnTo>
                      <a:pt x="226967" y="563281"/>
                    </a:lnTo>
                    <a:cubicBezTo>
                      <a:pt x="248171" y="505024"/>
                      <a:pt x="301783" y="467934"/>
                      <a:pt x="360031" y="464955"/>
                    </a:cubicBezTo>
                    <a:lnTo>
                      <a:pt x="361846" y="465228"/>
                    </a:lnTo>
                    <a:lnTo>
                      <a:pt x="429423" y="464655"/>
                    </a:lnTo>
                    <a:close/>
                    <a:moveTo>
                      <a:pt x="587436" y="0"/>
                    </a:moveTo>
                    <a:cubicBezTo>
                      <a:pt x="705387" y="0"/>
                      <a:pt x="801006" y="95619"/>
                      <a:pt x="801006" y="213570"/>
                    </a:cubicBezTo>
                    <a:cubicBezTo>
                      <a:pt x="801006" y="331521"/>
                      <a:pt x="705387" y="427139"/>
                      <a:pt x="587436" y="427139"/>
                    </a:cubicBezTo>
                    <a:cubicBezTo>
                      <a:pt x="469485" y="427139"/>
                      <a:pt x="373866" y="331521"/>
                      <a:pt x="373866" y="213570"/>
                    </a:cubicBezTo>
                    <a:cubicBezTo>
                      <a:pt x="373866" y="95619"/>
                      <a:pt x="469485" y="0"/>
                      <a:pt x="587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033721" y="4192683"/>
                <a:ext cx="1191797" cy="2238609"/>
              </a:xfrm>
              <a:custGeom>
                <a:avLst/>
                <a:gdLst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846235 h 2238609"/>
                  <a:gd name="connsiteX14" fmla="*/ 831906 w 1191797"/>
                  <a:gd name="connsiteY14" fmla="*/ 914034 h 2238609"/>
                  <a:gd name="connsiteX15" fmla="*/ 1001664 w 1191797"/>
                  <a:gd name="connsiteY15" fmla="*/ 1531581 h 2238609"/>
                  <a:gd name="connsiteX16" fmla="*/ 831907 w 1191797"/>
                  <a:gd name="connsiteY16" fmla="*/ 1531581 h 2238609"/>
                  <a:gd name="connsiteX17" fmla="*/ 831907 w 1191797"/>
                  <a:gd name="connsiteY17" fmla="*/ 2134977 h 2238609"/>
                  <a:gd name="connsiteX18" fmla="*/ 728275 w 1191797"/>
                  <a:gd name="connsiteY18" fmla="*/ 2238609 h 2238609"/>
                  <a:gd name="connsiteX19" fmla="*/ 624643 w 1191797"/>
                  <a:gd name="connsiteY19" fmla="*/ 2134977 h 2238609"/>
                  <a:gd name="connsiteX20" fmla="*/ 624643 w 1191797"/>
                  <a:gd name="connsiteY20" fmla="*/ 1531581 h 2238609"/>
                  <a:gd name="connsiteX21" fmla="*/ 571066 w 1191797"/>
                  <a:gd name="connsiteY21" fmla="*/ 1531581 h 2238609"/>
                  <a:gd name="connsiteX22" fmla="*/ 571066 w 1191797"/>
                  <a:gd name="connsiteY22" fmla="*/ 2134977 h 2238609"/>
                  <a:gd name="connsiteX23" fmla="*/ 467433 w 1191797"/>
                  <a:gd name="connsiteY23" fmla="*/ 2238609 h 2238609"/>
                  <a:gd name="connsiteX24" fmla="*/ 363801 w 1191797"/>
                  <a:gd name="connsiteY24" fmla="*/ 2134977 h 2238609"/>
                  <a:gd name="connsiteX25" fmla="*/ 363801 w 1191797"/>
                  <a:gd name="connsiteY25" fmla="*/ 1531581 h 2238609"/>
                  <a:gd name="connsiteX26" fmla="*/ 190135 w 1191797"/>
                  <a:gd name="connsiteY26" fmla="*/ 1531581 h 2238609"/>
                  <a:gd name="connsiteX27" fmla="*/ 361846 w 1191797"/>
                  <a:gd name="connsiteY27" fmla="*/ 906931 h 2238609"/>
                  <a:gd name="connsiteX28" fmla="*/ 361846 w 1191797"/>
                  <a:gd name="connsiteY28" fmla="*/ 699430 h 2238609"/>
                  <a:gd name="connsiteX29" fmla="*/ 351426 w 1191797"/>
                  <a:gd name="connsiteY29" fmla="*/ 699885 h 2238609"/>
                  <a:gd name="connsiteX30" fmla="*/ 334939 w 1191797"/>
                  <a:gd name="connsiteY30" fmla="*/ 717879 h 2238609"/>
                  <a:gd name="connsiteX31" fmla="*/ 142043 w 1191797"/>
                  <a:gd name="connsiteY31" fmla="*/ 1247856 h 2238609"/>
                  <a:gd name="connsiteX32" fmla="*/ 142080 w 1191797"/>
                  <a:gd name="connsiteY32" fmla="*/ 1248707 h 2238609"/>
                  <a:gd name="connsiteX33" fmla="*/ 138150 w 1191797"/>
                  <a:gd name="connsiteY33" fmla="*/ 1255142 h 2238609"/>
                  <a:gd name="connsiteX34" fmla="*/ 52475 w 1191797"/>
                  <a:gd name="connsiteY34" fmla="*/ 1275771 h 2238609"/>
                  <a:gd name="connsiteX35" fmla="*/ 4829 w 1191797"/>
                  <a:gd name="connsiteY35" fmla="*/ 1173596 h 2238609"/>
                  <a:gd name="connsiteX36" fmla="*/ 226967 w 1191797"/>
                  <a:gd name="connsiteY36" fmla="*/ 563281 h 2238609"/>
                  <a:gd name="connsiteX37" fmla="*/ 360031 w 1191797"/>
                  <a:gd name="connsiteY37" fmla="*/ 464955 h 2238609"/>
                  <a:gd name="connsiteX38" fmla="*/ 361846 w 1191797"/>
                  <a:gd name="connsiteY38" fmla="*/ 465228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914034 h 2238609"/>
                  <a:gd name="connsiteX14" fmla="*/ 1001664 w 1191797"/>
                  <a:gd name="connsiteY14" fmla="*/ 1531581 h 2238609"/>
                  <a:gd name="connsiteX15" fmla="*/ 831907 w 1191797"/>
                  <a:gd name="connsiteY15" fmla="*/ 1531581 h 2238609"/>
                  <a:gd name="connsiteX16" fmla="*/ 831907 w 1191797"/>
                  <a:gd name="connsiteY16" fmla="*/ 2134977 h 2238609"/>
                  <a:gd name="connsiteX17" fmla="*/ 728275 w 1191797"/>
                  <a:gd name="connsiteY17" fmla="*/ 2238609 h 2238609"/>
                  <a:gd name="connsiteX18" fmla="*/ 624643 w 1191797"/>
                  <a:gd name="connsiteY18" fmla="*/ 2134977 h 2238609"/>
                  <a:gd name="connsiteX19" fmla="*/ 624643 w 1191797"/>
                  <a:gd name="connsiteY19" fmla="*/ 1531581 h 2238609"/>
                  <a:gd name="connsiteX20" fmla="*/ 571066 w 1191797"/>
                  <a:gd name="connsiteY20" fmla="*/ 1531581 h 2238609"/>
                  <a:gd name="connsiteX21" fmla="*/ 571066 w 1191797"/>
                  <a:gd name="connsiteY21" fmla="*/ 2134977 h 2238609"/>
                  <a:gd name="connsiteX22" fmla="*/ 467433 w 1191797"/>
                  <a:gd name="connsiteY22" fmla="*/ 2238609 h 2238609"/>
                  <a:gd name="connsiteX23" fmla="*/ 363801 w 1191797"/>
                  <a:gd name="connsiteY23" fmla="*/ 2134977 h 2238609"/>
                  <a:gd name="connsiteX24" fmla="*/ 363801 w 1191797"/>
                  <a:gd name="connsiteY24" fmla="*/ 1531581 h 2238609"/>
                  <a:gd name="connsiteX25" fmla="*/ 190135 w 1191797"/>
                  <a:gd name="connsiteY25" fmla="*/ 1531581 h 2238609"/>
                  <a:gd name="connsiteX26" fmla="*/ 361846 w 1191797"/>
                  <a:gd name="connsiteY26" fmla="*/ 906931 h 2238609"/>
                  <a:gd name="connsiteX27" fmla="*/ 361846 w 1191797"/>
                  <a:gd name="connsiteY27" fmla="*/ 699430 h 2238609"/>
                  <a:gd name="connsiteX28" fmla="*/ 351426 w 1191797"/>
                  <a:gd name="connsiteY28" fmla="*/ 699885 h 2238609"/>
                  <a:gd name="connsiteX29" fmla="*/ 334939 w 1191797"/>
                  <a:gd name="connsiteY29" fmla="*/ 717879 h 2238609"/>
                  <a:gd name="connsiteX30" fmla="*/ 142043 w 1191797"/>
                  <a:gd name="connsiteY30" fmla="*/ 1247856 h 2238609"/>
                  <a:gd name="connsiteX31" fmla="*/ 142080 w 1191797"/>
                  <a:gd name="connsiteY31" fmla="*/ 1248707 h 2238609"/>
                  <a:gd name="connsiteX32" fmla="*/ 138150 w 1191797"/>
                  <a:gd name="connsiteY32" fmla="*/ 1255142 h 2238609"/>
                  <a:gd name="connsiteX33" fmla="*/ 52475 w 1191797"/>
                  <a:gd name="connsiteY33" fmla="*/ 1275771 h 2238609"/>
                  <a:gd name="connsiteX34" fmla="*/ 4829 w 1191797"/>
                  <a:gd name="connsiteY34" fmla="*/ 1173596 h 2238609"/>
                  <a:gd name="connsiteX35" fmla="*/ 226967 w 1191797"/>
                  <a:gd name="connsiteY35" fmla="*/ 563281 h 2238609"/>
                  <a:gd name="connsiteX36" fmla="*/ 360031 w 1191797"/>
                  <a:gd name="connsiteY36" fmla="*/ 464955 h 2238609"/>
                  <a:gd name="connsiteX37" fmla="*/ 361846 w 1191797"/>
                  <a:gd name="connsiteY37" fmla="*/ 465228 h 2238609"/>
                  <a:gd name="connsiteX38" fmla="*/ 429423 w 1191797"/>
                  <a:gd name="connsiteY38" fmla="*/ 464655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31906 w 1191797"/>
                  <a:gd name="connsiteY12" fmla="*/ 914034 h 2238609"/>
                  <a:gd name="connsiteX13" fmla="*/ 1001664 w 1191797"/>
                  <a:gd name="connsiteY13" fmla="*/ 1531581 h 2238609"/>
                  <a:gd name="connsiteX14" fmla="*/ 831907 w 1191797"/>
                  <a:gd name="connsiteY14" fmla="*/ 1531581 h 2238609"/>
                  <a:gd name="connsiteX15" fmla="*/ 831907 w 1191797"/>
                  <a:gd name="connsiteY15" fmla="*/ 2134977 h 2238609"/>
                  <a:gd name="connsiteX16" fmla="*/ 728275 w 1191797"/>
                  <a:gd name="connsiteY16" fmla="*/ 2238609 h 2238609"/>
                  <a:gd name="connsiteX17" fmla="*/ 624643 w 1191797"/>
                  <a:gd name="connsiteY17" fmla="*/ 2134977 h 2238609"/>
                  <a:gd name="connsiteX18" fmla="*/ 624643 w 1191797"/>
                  <a:gd name="connsiteY18" fmla="*/ 1531581 h 2238609"/>
                  <a:gd name="connsiteX19" fmla="*/ 571066 w 1191797"/>
                  <a:gd name="connsiteY19" fmla="*/ 1531581 h 2238609"/>
                  <a:gd name="connsiteX20" fmla="*/ 571066 w 1191797"/>
                  <a:gd name="connsiteY20" fmla="*/ 2134977 h 2238609"/>
                  <a:gd name="connsiteX21" fmla="*/ 467433 w 1191797"/>
                  <a:gd name="connsiteY21" fmla="*/ 2238609 h 2238609"/>
                  <a:gd name="connsiteX22" fmla="*/ 363801 w 1191797"/>
                  <a:gd name="connsiteY22" fmla="*/ 2134977 h 2238609"/>
                  <a:gd name="connsiteX23" fmla="*/ 363801 w 1191797"/>
                  <a:gd name="connsiteY23" fmla="*/ 1531581 h 2238609"/>
                  <a:gd name="connsiteX24" fmla="*/ 190135 w 1191797"/>
                  <a:gd name="connsiteY24" fmla="*/ 1531581 h 2238609"/>
                  <a:gd name="connsiteX25" fmla="*/ 361846 w 1191797"/>
                  <a:gd name="connsiteY25" fmla="*/ 906931 h 2238609"/>
                  <a:gd name="connsiteX26" fmla="*/ 361846 w 1191797"/>
                  <a:gd name="connsiteY26" fmla="*/ 699430 h 2238609"/>
                  <a:gd name="connsiteX27" fmla="*/ 351426 w 1191797"/>
                  <a:gd name="connsiteY27" fmla="*/ 699885 h 2238609"/>
                  <a:gd name="connsiteX28" fmla="*/ 334939 w 1191797"/>
                  <a:gd name="connsiteY28" fmla="*/ 717879 h 2238609"/>
                  <a:gd name="connsiteX29" fmla="*/ 142043 w 1191797"/>
                  <a:gd name="connsiteY29" fmla="*/ 1247856 h 2238609"/>
                  <a:gd name="connsiteX30" fmla="*/ 142080 w 1191797"/>
                  <a:gd name="connsiteY30" fmla="*/ 1248707 h 2238609"/>
                  <a:gd name="connsiteX31" fmla="*/ 138150 w 1191797"/>
                  <a:gd name="connsiteY31" fmla="*/ 1255142 h 2238609"/>
                  <a:gd name="connsiteX32" fmla="*/ 52475 w 1191797"/>
                  <a:gd name="connsiteY32" fmla="*/ 1275771 h 2238609"/>
                  <a:gd name="connsiteX33" fmla="*/ 4829 w 1191797"/>
                  <a:gd name="connsiteY33" fmla="*/ 1173596 h 2238609"/>
                  <a:gd name="connsiteX34" fmla="*/ 226967 w 1191797"/>
                  <a:gd name="connsiteY34" fmla="*/ 563281 h 2238609"/>
                  <a:gd name="connsiteX35" fmla="*/ 360031 w 1191797"/>
                  <a:gd name="connsiteY35" fmla="*/ 464955 h 2238609"/>
                  <a:gd name="connsiteX36" fmla="*/ 361846 w 1191797"/>
                  <a:gd name="connsiteY36" fmla="*/ 465228 h 2238609"/>
                  <a:gd name="connsiteX37" fmla="*/ 429423 w 1191797"/>
                  <a:gd name="connsiteY37" fmla="*/ 464655 h 2238609"/>
                  <a:gd name="connsiteX38" fmla="*/ 587436 w 1191797"/>
                  <a:gd name="connsiteY38" fmla="*/ 0 h 2238609"/>
                  <a:gd name="connsiteX39" fmla="*/ 801006 w 1191797"/>
                  <a:gd name="connsiteY39" fmla="*/ 213570 h 2238609"/>
                  <a:gd name="connsiteX40" fmla="*/ 587436 w 1191797"/>
                  <a:gd name="connsiteY40" fmla="*/ 427139 h 2238609"/>
                  <a:gd name="connsiteX41" fmla="*/ 373866 w 1191797"/>
                  <a:gd name="connsiteY41" fmla="*/ 213570 h 2238609"/>
                  <a:gd name="connsiteX42" fmla="*/ 587436 w 1191797"/>
                  <a:gd name="connsiteY42" fmla="*/ 0 h 223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1797" h="2238609">
                    <a:moveTo>
                      <a:pt x="429423" y="464655"/>
                    </a:moveTo>
                    <a:lnTo>
                      <a:pt x="831620" y="464655"/>
                    </a:lnTo>
                    <a:cubicBezTo>
                      <a:pt x="831669" y="464755"/>
                      <a:pt x="831717" y="464855"/>
                      <a:pt x="831766" y="464955"/>
                    </a:cubicBezTo>
                    <a:cubicBezTo>
                      <a:pt x="890014" y="467934"/>
                      <a:pt x="943627" y="505024"/>
                      <a:pt x="964830" y="563281"/>
                    </a:cubicBezTo>
                    <a:lnTo>
                      <a:pt x="1186968" y="1173596"/>
                    </a:lnTo>
                    <a:cubicBezTo>
                      <a:pt x="1202026" y="1214968"/>
                      <a:pt x="1180693" y="1260713"/>
                      <a:pt x="1139323" y="1275771"/>
                    </a:cubicBezTo>
                    <a:cubicBezTo>
                      <a:pt x="1108295" y="1287064"/>
                      <a:pt x="1074806" y="1277889"/>
                      <a:pt x="1053647" y="1255142"/>
                    </a:cubicBezTo>
                    <a:lnTo>
                      <a:pt x="1049717" y="1248707"/>
                    </a:lnTo>
                    <a:cubicBezTo>
                      <a:pt x="1049729" y="1248422"/>
                      <a:pt x="1049742" y="1248140"/>
                      <a:pt x="1049754" y="1247856"/>
                    </a:cubicBezTo>
                    <a:lnTo>
                      <a:pt x="856858" y="717879"/>
                    </a:lnTo>
                    <a:cubicBezTo>
                      <a:pt x="853847" y="709604"/>
                      <a:pt x="847767" y="703334"/>
                      <a:pt x="840371" y="699885"/>
                    </a:cubicBezTo>
                    <a:lnTo>
                      <a:pt x="829953" y="699430"/>
                    </a:lnTo>
                    <a:lnTo>
                      <a:pt x="831906" y="914034"/>
                    </a:lnTo>
                    <a:lnTo>
                      <a:pt x="1001664" y="1531581"/>
                    </a:lnTo>
                    <a:lnTo>
                      <a:pt x="831907" y="1531581"/>
                    </a:lnTo>
                    <a:lnTo>
                      <a:pt x="831907" y="2134977"/>
                    </a:lnTo>
                    <a:cubicBezTo>
                      <a:pt x="831907" y="2192212"/>
                      <a:pt x="785510" y="2238609"/>
                      <a:pt x="728275" y="2238609"/>
                    </a:cubicBezTo>
                    <a:cubicBezTo>
                      <a:pt x="671040" y="2238609"/>
                      <a:pt x="624643" y="2192212"/>
                      <a:pt x="624643" y="2134977"/>
                    </a:cubicBezTo>
                    <a:lnTo>
                      <a:pt x="624643" y="1531581"/>
                    </a:lnTo>
                    <a:lnTo>
                      <a:pt x="571066" y="1531581"/>
                    </a:lnTo>
                    <a:lnTo>
                      <a:pt x="571066" y="2134977"/>
                    </a:lnTo>
                    <a:cubicBezTo>
                      <a:pt x="571066" y="2192212"/>
                      <a:pt x="524668" y="2238609"/>
                      <a:pt x="467433" y="2238609"/>
                    </a:cubicBezTo>
                    <a:cubicBezTo>
                      <a:pt x="410198" y="2238609"/>
                      <a:pt x="363801" y="2192212"/>
                      <a:pt x="363801" y="2134977"/>
                    </a:cubicBezTo>
                    <a:lnTo>
                      <a:pt x="363801" y="1531581"/>
                    </a:lnTo>
                    <a:lnTo>
                      <a:pt x="190135" y="1531581"/>
                    </a:lnTo>
                    <a:lnTo>
                      <a:pt x="361846" y="906931"/>
                    </a:lnTo>
                    <a:lnTo>
                      <a:pt x="361846" y="699430"/>
                    </a:lnTo>
                    <a:lnTo>
                      <a:pt x="351426" y="699885"/>
                    </a:lnTo>
                    <a:cubicBezTo>
                      <a:pt x="344030" y="703334"/>
                      <a:pt x="337950" y="709604"/>
                      <a:pt x="334939" y="717879"/>
                    </a:cubicBezTo>
                    <a:lnTo>
                      <a:pt x="142043" y="1247856"/>
                    </a:lnTo>
                    <a:cubicBezTo>
                      <a:pt x="142055" y="1248140"/>
                      <a:pt x="142067" y="1248422"/>
                      <a:pt x="142080" y="1248707"/>
                    </a:cubicBezTo>
                    <a:lnTo>
                      <a:pt x="138150" y="1255142"/>
                    </a:lnTo>
                    <a:cubicBezTo>
                      <a:pt x="116993" y="1277889"/>
                      <a:pt x="83504" y="1287066"/>
                      <a:pt x="52475" y="1275771"/>
                    </a:cubicBezTo>
                    <a:cubicBezTo>
                      <a:pt x="11104" y="1260713"/>
                      <a:pt x="-10229" y="1214968"/>
                      <a:pt x="4829" y="1173596"/>
                    </a:cubicBezTo>
                    <a:lnTo>
                      <a:pt x="226967" y="563281"/>
                    </a:lnTo>
                    <a:cubicBezTo>
                      <a:pt x="248171" y="505024"/>
                      <a:pt x="301783" y="467934"/>
                      <a:pt x="360031" y="464955"/>
                    </a:cubicBezTo>
                    <a:lnTo>
                      <a:pt x="361846" y="465228"/>
                    </a:lnTo>
                    <a:lnTo>
                      <a:pt x="429423" y="464655"/>
                    </a:lnTo>
                    <a:close/>
                    <a:moveTo>
                      <a:pt x="587436" y="0"/>
                    </a:moveTo>
                    <a:cubicBezTo>
                      <a:pt x="705387" y="0"/>
                      <a:pt x="801006" y="95619"/>
                      <a:pt x="801006" y="213570"/>
                    </a:cubicBezTo>
                    <a:cubicBezTo>
                      <a:pt x="801006" y="331521"/>
                      <a:pt x="705387" y="427139"/>
                      <a:pt x="587436" y="427139"/>
                    </a:cubicBezTo>
                    <a:cubicBezTo>
                      <a:pt x="469485" y="427139"/>
                      <a:pt x="373866" y="331521"/>
                      <a:pt x="373866" y="213570"/>
                    </a:cubicBezTo>
                    <a:cubicBezTo>
                      <a:pt x="373866" y="95619"/>
                      <a:pt x="469485" y="0"/>
                      <a:pt x="587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947107" y="4192683"/>
                <a:ext cx="1191797" cy="2238609"/>
              </a:xfrm>
              <a:custGeom>
                <a:avLst/>
                <a:gdLst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846235 h 2238609"/>
                  <a:gd name="connsiteX14" fmla="*/ 831906 w 1191797"/>
                  <a:gd name="connsiteY14" fmla="*/ 914034 h 2238609"/>
                  <a:gd name="connsiteX15" fmla="*/ 1001664 w 1191797"/>
                  <a:gd name="connsiteY15" fmla="*/ 1531581 h 2238609"/>
                  <a:gd name="connsiteX16" fmla="*/ 831907 w 1191797"/>
                  <a:gd name="connsiteY16" fmla="*/ 1531581 h 2238609"/>
                  <a:gd name="connsiteX17" fmla="*/ 831907 w 1191797"/>
                  <a:gd name="connsiteY17" fmla="*/ 2134977 h 2238609"/>
                  <a:gd name="connsiteX18" fmla="*/ 728275 w 1191797"/>
                  <a:gd name="connsiteY18" fmla="*/ 2238609 h 2238609"/>
                  <a:gd name="connsiteX19" fmla="*/ 624643 w 1191797"/>
                  <a:gd name="connsiteY19" fmla="*/ 2134977 h 2238609"/>
                  <a:gd name="connsiteX20" fmla="*/ 624643 w 1191797"/>
                  <a:gd name="connsiteY20" fmla="*/ 1531581 h 2238609"/>
                  <a:gd name="connsiteX21" fmla="*/ 571066 w 1191797"/>
                  <a:gd name="connsiteY21" fmla="*/ 1531581 h 2238609"/>
                  <a:gd name="connsiteX22" fmla="*/ 571066 w 1191797"/>
                  <a:gd name="connsiteY22" fmla="*/ 2134977 h 2238609"/>
                  <a:gd name="connsiteX23" fmla="*/ 467433 w 1191797"/>
                  <a:gd name="connsiteY23" fmla="*/ 2238609 h 2238609"/>
                  <a:gd name="connsiteX24" fmla="*/ 363801 w 1191797"/>
                  <a:gd name="connsiteY24" fmla="*/ 2134977 h 2238609"/>
                  <a:gd name="connsiteX25" fmla="*/ 363801 w 1191797"/>
                  <a:gd name="connsiteY25" fmla="*/ 1531581 h 2238609"/>
                  <a:gd name="connsiteX26" fmla="*/ 190135 w 1191797"/>
                  <a:gd name="connsiteY26" fmla="*/ 1531581 h 2238609"/>
                  <a:gd name="connsiteX27" fmla="*/ 361846 w 1191797"/>
                  <a:gd name="connsiteY27" fmla="*/ 906931 h 2238609"/>
                  <a:gd name="connsiteX28" fmla="*/ 361846 w 1191797"/>
                  <a:gd name="connsiteY28" fmla="*/ 699430 h 2238609"/>
                  <a:gd name="connsiteX29" fmla="*/ 351426 w 1191797"/>
                  <a:gd name="connsiteY29" fmla="*/ 699885 h 2238609"/>
                  <a:gd name="connsiteX30" fmla="*/ 334939 w 1191797"/>
                  <a:gd name="connsiteY30" fmla="*/ 717879 h 2238609"/>
                  <a:gd name="connsiteX31" fmla="*/ 142043 w 1191797"/>
                  <a:gd name="connsiteY31" fmla="*/ 1247856 h 2238609"/>
                  <a:gd name="connsiteX32" fmla="*/ 142080 w 1191797"/>
                  <a:gd name="connsiteY32" fmla="*/ 1248707 h 2238609"/>
                  <a:gd name="connsiteX33" fmla="*/ 138150 w 1191797"/>
                  <a:gd name="connsiteY33" fmla="*/ 1255142 h 2238609"/>
                  <a:gd name="connsiteX34" fmla="*/ 52475 w 1191797"/>
                  <a:gd name="connsiteY34" fmla="*/ 1275771 h 2238609"/>
                  <a:gd name="connsiteX35" fmla="*/ 4829 w 1191797"/>
                  <a:gd name="connsiteY35" fmla="*/ 1173596 h 2238609"/>
                  <a:gd name="connsiteX36" fmla="*/ 226967 w 1191797"/>
                  <a:gd name="connsiteY36" fmla="*/ 563281 h 2238609"/>
                  <a:gd name="connsiteX37" fmla="*/ 360031 w 1191797"/>
                  <a:gd name="connsiteY37" fmla="*/ 464955 h 2238609"/>
                  <a:gd name="connsiteX38" fmla="*/ 361846 w 1191797"/>
                  <a:gd name="connsiteY38" fmla="*/ 465228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914034 h 2238609"/>
                  <a:gd name="connsiteX14" fmla="*/ 1001664 w 1191797"/>
                  <a:gd name="connsiteY14" fmla="*/ 1531581 h 2238609"/>
                  <a:gd name="connsiteX15" fmla="*/ 831907 w 1191797"/>
                  <a:gd name="connsiteY15" fmla="*/ 1531581 h 2238609"/>
                  <a:gd name="connsiteX16" fmla="*/ 831907 w 1191797"/>
                  <a:gd name="connsiteY16" fmla="*/ 2134977 h 2238609"/>
                  <a:gd name="connsiteX17" fmla="*/ 728275 w 1191797"/>
                  <a:gd name="connsiteY17" fmla="*/ 2238609 h 2238609"/>
                  <a:gd name="connsiteX18" fmla="*/ 624643 w 1191797"/>
                  <a:gd name="connsiteY18" fmla="*/ 2134977 h 2238609"/>
                  <a:gd name="connsiteX19" fmla="*/ 624643 w 1191797"/>
                  <a:gd name="connsiteY19" fmla="*/ 1531581 h 2238609"/>
                  <a:gd name="connsiteX20" fmla="*/ 571066 w 1191797"/>
                  <a:gd name="connsiteY20" fmla="*/ 1531581 h 2238609"/>
                  <a:gd name="connsiteX21" fmla="*/ 571066 w 1191797"/>
                  <a:gd name="connsiteY21" fmla="*/ 2134977 h 2238609"/>
                  <a:gd name="connsiteX22" fmla="*/ 467433 w 1191797"/>
                  <a:gd name="connsiteY22" fmla="*/ 2238609 h 2238609"/>
                  <a:gd name="connsiteX23" fmla="*/ 363801 w 1191797"/>
                  <a:gd name="connsiteY23" fmla="*/ 2134977 h 2238609"/>
                  <a:gd name="connsiteX24" fmla="*/ 363801 w 1191797"/>
                  <a:gd name="connsiteY24" fmla="*/ 1531581 h 2238609"/>
                  <a:gd name="connsiteX25" fmla="*/ 190135 w 1191797"/>
                  <a:gd name="connsiteY25" fmla="*/ 1531581 h 2238609"/>
                  <a:gd name="connsiteX26" fmla="*/ 361846 w 1191797"/>
                  <a:gd name="connsiteY26" fmla="*/ 906931 h 2238609"/>
                  <a:gd name="connsiteX27" fmla="*/ 361846 w 1191797"/>
                  <a:gd name="connsiteY27" fmla="*/ 699430 h 2238609"/>
                  <a:gd name="connsiteX28" fmla="*/ 351426 w 1191797"/>
                  <a:gd name="connsiteY28" fmla="*/ 699885 h 2238609"/>
                  <a:gd name="connsiteX29" fmla="*/ 334939 w 1191797"/>
                  <a:gd name="connsiteY29" fmla="*/ 717879 h 2238609"/>
                  <a:gd name="connsiteX30" fmla="*/ 142043 w 1191797"/>
                  <a:gd name="connsiteY30" fmla="*/ 1247856 h 2238609"/>
                  <a:gd name="connsiteX31" fmla="*/ 142080 w 1191797"/>
                  <a:gd name="connsiteY31" fmla="*/ 1248707 h 2238609"/>
                  <a:gd name="connsiteX32" fmla="*/ 138150 w 1191797"/>
                  <a:gd name="connsiteY32" fmla="*/ 1255142 h 2238609"/>
                  <a:gd name="connsiteX33" fmla="*/ 52475 w 1191797"/>
                  <a:gd name="connsiteY33" fmla="*/ 1275771 h 2238609"/>
                  <a:gd name="connsiteX34" fmla="*/ 4829 w 1191797"/>
                  <a:gd name="connsiteY34" fmla="*/ 1173596 h 2238609"/>
                  <a:gd name="connsiteX35" fmla="*/ 226967 w 1191797"/>
                  <a:gd name="connsiteY35" fmla="*/ 563281 h 2238609"/>
                  <a:gd name="connsiteX36" fmla="*/ 360031 w 1191797"/>
                  <a:gd name="connsiteY36" fmla="*/ 464955 h 2238609"/>
                  <a:gd name="connsiteX37" fmla="*/ 361846 w 1191797"/>
                  <a:gd name="connsiteY37" fmla="*/ 465228 h 2238609"/>
                  <a:gd name="connsiteX38" fmla="*/ 429423 w 1191797"/>
                  <a:gd name="connsiteY38" fmla="*/ 464655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31906 w 1191797"/>
                  <a:gd name="connsiteY12" fmla="*/ 914034 h 2238609"/>
                  <a:gd name="connsiteX13" fmla="*/ 1001664 w 1191797"/>
                  <a:gd name="connsiteY13" fmla="*/ 1531581 h 2238609"/>
                  <a:gd name="connsiteX14" fmla="*/ 831907 w 1191797"/>
                  <a:gd name="connsiteY14" fmla="*/ 1531581 h 2238609"/>
                  <a:gd name="connsiteX15" fmla="*/ 831907 w 1191797"/>
                  <a:gd name="connsiteY15" fmla="*/ 2134977 h 2238609"/>
                  <a:gd name="connsiteX16" fmla="*/ 728275 w 1191797"/>
                  <a:gd name="connsiteY16" fmla="*/ 2238609 h 2238609"/>
                  <a:gd name="connsiteX17" fmla="*/ 624643 w 1191797"/>
                  <a:gd name="connsiteY17" fmla="*/ 2134977 h 2238609"/>
                  <a:gd name="connsiteX18" fmla="*/ 624643 w 1191797"/>
                  <a:gd name="connsiteY18" fmla="*/ 1531581 h 2238609"/>
                  <a:gd name="connsiteX19" fmla="*/ 571066 w 1191797"/>
                  <a:gd name="connsiteY19" fmla="*/ 1531581 h 2238609"/>
                  <a:gd name="connsiteX20" fmla="*/ 571066 w 1191797"/>
                  <a:gd name="connsiteY20" fmla="*/ 2134977 h 2238609"/>
                  <a:gd name="connsiteX21" fmla="*/ 467433 w 1191797"/>
                  <a:gd name="connsiteY21" fmla="*/ 2238609 h 2238609"/>
                  <a:gd name="connsiteX22" fmla="*/ 363801 w 1191797"/>
                  <a:gd name="connsiteY22" fmla="*/ 2134977 h 2238609"/>
                  <a:gd name="connsiteX23" fmla="*/ 363801 w 1191797"/>
                  <a:gd name="connsiteY23" fmla="*/ 1531581 h 2238609"/>
                  <a:gd name="connsiteX24" fmla="*/ 190135 w 1191797"/>
                  <a:gd name="connsiteY24" fmla="*/ 1531581 h 2238609"/>
                  <a:gd name="connsiteX25" fmla="*/ 361846 w 1191797"/>
                  <a:gd name="connsiteY25" fmla="*/ 906931 h 2238609"/>
                  <a:gd name="connsiteX26" fmla="*/ 361846 w 1191797"/>
                  <a:gd name="connsiteY26" fmla="*/ 699430 h 2238609"/>
                  <a:gd name="connsiteX27" fmla="*/ 351426 w 1191797"/>
                  <a:gd name="connsiteY27" fmla="*/ 699885 h 2238609"/>
                  <a:gd name="connsiteX28" fmla="*/ 334939 w 1191797"/>
                  <a:gd name="connsiteY28" fmla="*/ 717879 h 2238609"/>
                  <a:gd name="connsiteX29" fmla="*/ 142043 w 1191797"/>
                  <a:gd name="connsiteY29" fmla="*/ 1247856 h 2238609"/>
                  <a:gd name="connsiteX30" fmla="*/ 142080 w 1191797"/>
                  <a:gd name="connsiteY30" fmla="*/ 1248707 h 2238609"/>
                  <a:gd name="connsiteX31" fmla="*/ 138150 w 1191797"/>
                  <a:gd name="connsiteY31" fmla="*/ 1255142 h 2238609"/>
                  <a:gd name="connsiteX32" fmla="*/ 52475 w 1191797"/>
                  <a:gd name="connsiteY32" fmla="*/ 1275771 h 2238609"/>
                  <a:gd name="connsiteX33" fmla="*/ 4829 w 1191797"/>
                  <a:gd name="connsiteY33" fmla="*/ 1173596 h 2238609"/>
                  <a:gd name="connsiteX34" fmla="*/ 226967 w 1191797"/>
                  <a:gd name="connsiteY34" fmla="*/ 563281 h 2238609"/>
                  <a:gd name="connsiteX35" fmla="*/ 360031 w 1191797"/>
                  <a:gd name="connsiteY35" fmla="*/ 464955 h 2238609"/>
                  <a:gd name="connsiteX36" fmla="*/ 361846 w 1191797"/>
                  <a:gd name="connsiteY36" fmla="*/ 465228 h 2238609"/>
                  <a:gd name="connsiteX37" fmla="*/ 429423 w 1191797"/>
                  <a:gd name="connsiteY37" fmla="*/ 464655 h 2238609"/>
                  <a:gd name="connsiteX38" fmla="*/ 587436 w 1191797"/>
                  <a:gd name="connsiteY38" fmla="*/ 0 h 2238609"/>
                  <a:gd name="connsiteX39" fmla="*/ 801006 w 1191797"/>
                  <a:gd name="connsiteY39" fmla="*/ 213570 h 2238609"/>
                  <a:gd name="connsiteX40" fmla="*/ 587436 w 1191797"/>
                  <a:gd name="connsiteY40" fmla="*/ 427139 h 2238609"/>
                  <a:gd name="connsiteX41" fmla="*/ 373866 w 1191797"/>
                  <a:gd name="connsiteY41" fmla="*/ 213570 h 2238609"/>
                  <a:gd name="connsiteX42" fmla="*/ 587436 w 1191797"/>
                  <a:gd name="connsiteY42" fmla="*/ 0 h 223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1797" h="2238609">
                    <a:moveTo>
                      <a:pt x="429423" y="464655"/>
                    </a:moveTo>
                    <a:lnTo>
                      <a:pt x="831620" y="464655"/>
                    </a:lnTo>
                    <a:cubicBezTo>
                      <a:pt x="831669" y="464755"/>
                      <a:pt x="831717" y="464855"/>
                      <a:pt x="831766" y="464955"/>
                    </a:cubicBezTo>
                    <a:cubicBezTo>
                      <a:pt x="890014" y="467934"/>
                      <a:pt x="943627" y="505024"/>
                      <a:pt x="964830" y="563281"/>
                    </a:cubicBezTo>
                    <a:lnTo>
                      <a:pt x="1186968" y="1173596"/>
                    </a:lnTo>
                    <a:cubicBezTo>
                      <a:pt x="1202026" y="1214968"/>
                      <a:pt x="1180693" y="1260713"/>
                      <a:pt x="1139323" y="1275771"/>
                    </a:cubicBezTo>
                    <a:cubicBezTo>
                      <a:pt x="1108295" y="1287064"/>
                      <a:pt x="1074806" y="1277889"/>
                      <a:pt x="1053647" y="1255142"/>
                    </a:cubicBezTo>
                    <a:lnTo>
                      <a:pt x="1049717" y="1248707"/>
                    </a:lnTo>
                    <a:cubicBezTo>
                      <a:pt x="1049729" y="1248422"/>
                      <a:pt x="1049742" y="1248140"/>
                      <a:pt x="1049754" y="1247856"/>
                    </a:cubicBezTo>
                    <a:lnTo>
                      <a:pt x="856858" y="717879"/>
                    </a:lnTo>
                    <a:cubicBezTo>
                      <a:pt x="853847" y="709604"/>
                      <a:pt x="847767" y="703334"/>
                      <a:pt x="840371" y="699885"/>
                    </a:cubicBezTo>
                    <a:lnTo>
                      <a:pt x="829953" y="699430"/>
                    </a:lnTo>
                    <a:lnTo>
                      <a:pt x="831906" y="914034"/>
                    </a:lnTo>
                    <a:lnTo>
                      <a:pt x="1001664" y="1531581"/>
                    </a:lnTo>
                    <a:lnTo>
                      <a:pt x="831907" y="1531581"/>
                    </a:lnTo>
                    <a:lnTo>
                      <a:pt x="831907" y="2134977"/>
                    </a:lnTo>
                    <a:cubicBezTo>
                      <a:pt x="831907" y="2192212"/>
                      <a:pt x="785510" y="2238609"/>
                      <a:pt x="728275" y="2238609"/>
                    </a:cubicBezTo>
                    <a:cubicBezTo>
                      <a:pt x="671040" y="2238609"/>
                      <a:pt x="624643" y="2192212"/>
                      <a:pt x="624643" y="2134977"/>
                    </a:cubicBezTo>
                    <a:lnTo>
                      <a:pt x="624643" y="1531581"/>
                    </a:lnTo>
                    <a:lnTo>
                      <a:pt x="571066" y="1531581"/>
                    </a:lnTo>
                    <a:lnTo>
                      <a:pt x="571066" y="2134977"/>
                    </a:lnTo>
                    <a:cubicBezTo>
                      <a:pt x="571066" y="2192212"/>
                      <a:pt x="524668" y="2238609"/>
                      <a:pt x="467433" y="2238609"/>
                    </a:cubicBezTo>
                    <a:cubicBezTo>
                      <a:pt x="410198" y="2238609"/>
                      <a:pt x="363801" y="2192212"/>
                      <a:pt x="363801" y="2134977"/>
                    </a:cubicBezTo>
                    <a:lnTo>
                      <a:pt x="363801" y="1531581"/>
                    </a:lnTo>
                    <a:lnTo>
                      <a:pt x="190135" y="1531581"/>
                    </a:lnTo>
                    <a:lnTo>
                      <a:pt x="361846" y="906931"/>
                    </a:lnTo>
                    <a:lnTo>
                      <a:pt x="361846" y="699430"/>
                    </a:lnTo>
                    <a:lnTo>
                      <a:pt x="351426" y="699885"/>
                    </a:lnTo>
                    <a:cubicBezTo>
                      <a:pt x="344030" y="703334"/>
                      <a:pt x="337950" y="709604"/>
                      <a:pt x="334939" y="717879"/>
                    </a:cubicBezTo>
                    <a:lnTo>
                      <a:pt x="142043" y="1247856"/>
                    </a:lnTo>
                    <a:cubicBezTo>
                      <a:pt x="142055" y="1248140"/>
                      <a:pt x="142067" y="1248422"/>
                      <a:pt x="142080" y="1248707"/>
                    </a:cubicBezTo>
                    <a:lnTo>
                      <a:pt x="138150" y="1255142"/>
                    </a:lnTo>
                    <a:cubicBezTo>
                      <a:pt x="116993" y="1277889"/>
                      <a:pt x="83504" y="1287066"/>
                      <a:pt x="52475" y="1275771"/>
                    </a:cubicBezTo>
                    <a:cubicBezTo>
                      <a:pt x="11104" y="1260713"/>
                      <a:pt x="-10229" y="1214968"/>
                      <a:pt x="4829" y="1173596"/>
                    </a:cubicBezTo>
                    <a:lnTo>
                      <a:pt x="226967" y="563281"/>
                    </a:lnTo>
                    <a:cubicBezTo>
                      <a:pt x="248171" y="505024"/>
                      <a:pt x="301783" y="467934"/>
                      <a:pt x="360031" y="464955"/>
                    </a:cubicBezTo>
                    <a:lnTo>
                      <a:pt x="361846" y="465228"/>
                    </a:lnTo>
                    <a:lnTo>
                      <a:pt x="429423" y="464655"/>
                    </a:lnTo>
                    <a:close/>
                    <a:moveTo>
                      <a:pt x="587436" y="0"/>
                    </a:moveTo>
                    <a:cubicBezTo>
                      <a:pt x="705387" y="0"/>
                      <a:pt x="801006" y="95619"/>
                      <a:pt x="801006" y="213570"/>
                    </a:cubicBezTo>
                    <a:cubicBezTo>
                      <a:pt x="801006" y="331521"/>
                      <a:pt x="705387" y="427139"/>
                      <a:pt x="587436" y="427139"/>
                    </a:cubicBezTo>
                    <a:cubicBezTo>
                      <a:pt x="469485" y="427139"/>
                      <a:pt x="373866" y="331521"/>
                      <a:pt x="373866" y="213570"/>
                    </a:cubicBezTo>
                    <a:cubicBezTo>
                      <a:pt x="373866" y="95619"/>
                      <a:pt x="469485" y="0"/>
                      <a:pt x="587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860493" y="4192683"/>
                <a:ext cx="1191797" cy="2238609"/>
              </a:xfrm>
              <a:custGeom>
                <a:avLst/>
                <a:gdLst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846235 h 2238609"/>
                  <a:gd name="connsiteX14" fmla="*/ 831906 w 1191797"/>
                  <a:gd name="connsiteY14" fmla="*/ 914034 h 2238609"/>
                  <a:gd name="connsiteX15" fmla="*/ 1001664 w 1191797"/>
                  <a:gd name="connsiteY15" fmla="*/ 1531581 h 2238609"/>
                  <a:gd name="connsiteX16" fmla="*/ 831907 w 1191797"/>
                  <a:gd name="connsiteY16" fmla="*/ 1531581 h 2238609"/>
                  <a:gd name="connsiteX17" fmla="*/ 831907 w 1191797"/>
                  <a:gd name="connsiteY17" fmla="*/ 2134977 h 2238609"/>
                  <a:gd name="connsiteX18" fmla="*/ 728275 w 1191797"/>
                  <a:gd name="connsiteY18" fmla="*/ 2238609 h 2238609"/>
                  <a:gd name="connsiteX19" fmla="*/ 624643 w 1191797"/>
                  <a:gd name="connsiteY19" fmla="*/ 2134977 h 2238609"/>
                  <a:gd name="connsiteX20" fmla="*/ 624643 w 1191797"/>
                  <a:gd name="connsiteY20" fmla="*/ 1531581 h 2238609"/>
                  <a:gd name="connsiteX21" fmla="*/ 571066 w 1191797"/>
                  <a:gd name="connsiteY21" fmla="*/ 1531581 h 2238609"/>
                  <a:gd name="connsiteX22" fmla="*/ 571066 w 1191797"/>
                  <a:gd name="connsiteY22" fmla="*/ 2134977 h 2238609"/>
                  <a:gd name="connsiteX23" fmla="*/ 467433 w 1191797"/>
                  <a:gd name="connsiteY23" fmla="*/ 2238609 h 2238609"/>
                  <a:gd name="connsiteX24" fmla="*/ 363801 w 1191797"/>
                  <a:gd name="connsiteY24" fmla="*/ 2134977 h 2238609"/>
                  <a:gd name="connsiteX25" fmla="*/ 363801 w 1191797"/>
                  <a:gd name="connsiteY25" fmla="*/ 1531581 h 2238609"/>
                  <a:gd name="connsiteX26" fmla="*/ 190135 w 1191797"/>
                  <a:gd name="connsiteY26" fmla="*/ 1531581 h 2238609"/>
                  <a:gd name="connsiteX27" fmla="*/ 361846 w 1191797"/>
                  <a:gd name="connsiteY27" fmla="*/ 906931 h 2238609"/>
                  <a:gd name="connsiteX28" fmla="*/ 361846 w 1191797"/>
                  <a:gd name="connsiteY28" fmla="*/ 699430 h 2238609"/>
                  <a:gd name="connsiteX29" fmla="*/ 351426 w 1191797"/>
                  <a:gd name="connsiteY29" fmla="*/ 699885 h 2238609"/>
                  <a:gd name="connsiteX30" fmla="*/ 334939 w 1191797"/>
                  <a:gd name="connsiteY30" fmla="*/ 717879 h 2238609"/>
                  <a:gd name="connsiteX31" fmla="*/ 142043 w 1191797"/>
                  <a:gd name="connsiteY31" fmla="*/ 1247856 h 2238609"/>
                  <a:gd name="connsiteX32" fmla="*/ 142080 w 1191797"/>
                  <a:gd name="connsiteY32" fmla="*/ 1248707 h 2238609"/>
                  <a:gd name="connsiteX33" fmla="*/ 138150 w 1191797"/>
                  <a:gd name="connsiteY33" fmla="*/ 1255142 h 2238609"/>
                  <a:gd name="connsiteX34" fmla="*/ 52475 w 1191797"/>
                  <a:gd name="connsiteY34" fmla="*/ 1275771 h 2238609"/>
                  <a:gd name="connsiteX35" fmla="*/ 4829 w 1191797"/>
                  <a:gd name="connsiteY35" fmla="*/ 1173596 h 2238609"/>
                  <a:gd name="connsiteX36" fmla="*/ 226967 w 1191797"/>
                  <a:gd name="connsiteY36" fmla="*/ 563281 h 2238609"/>
                  <a:gd name="connsiteX37" fmla="*/ 360031 w 1191797"/>
                  <a:gd name="connsiteY37" fmla="*/ 464955 h 2238609"/>
                  <a:gd name="connsiteX38" fmla="*/ 361846 w 1191797"/>
                  <a:gd name="connsiteY38" fmla="*/ 465228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29953 w 1191797"/>
                  <a:gd name="connsiteY12" fmla="*/ 846084 h 2238609"/>
                  <a:gd name="connsiteX13" fmla="*/ 831906 w 1191797"/>
                  <a:gd name="connsiteY13" fmla="*/ 914034 h 2238609"/>
                  <a:gd name="connsiteX14" fmla="*/ 1001664 w 1191797"/>
                  <a:gd name="connsiteY14" fmla="*/ 1531581 h 2238609"/>
                  <a:gd name="connsiteX15" fmla="*/ 831907 w 1191797"/>
                  <a:gd name="connsiteY15" fmla="*/ 1531581 h 2238609"/>
                  <a:gd name="connsiteX16" fmla="*/ 831907 w 1191797"/>
                  <a:gd name="connsiteY16" fmla="*/ 2134977 h 2238609"/>
                  <a:gd name="connsiteX17" fmla="*/ 728275 w 1191797"/>
                  <a:gd name="connsiteY17" fmla="*/ 2238609 h 2238609"/>
                  <a:gd name="connsiteX18" fmla="*/ 624643 w 1191797"/>
                  <a:gd name="connsiteY18" fmla="*/ 2134977 h 2238609"/>
                  <a:gd name="connsiteX19" fmla="*/ 624643 w 1191797"/>
                  <a:gd name="connsiteY19" fmla="*/ 1531581 h 2238609"/>
                  <a:gd name="connsiteX20" fmla="*/ 571066 w 1191797"/>
                  <a:gd name="connsiteY20" fmla="*/ 1531581 h 2238609"/>
                  <a:gd name="connsiteX21" fmla="*/ 571066 w 1191797"/>
                  <a:gd name="connsiteY21" fmla="*/ 2134977 h 2238609"/>
                  <a:gd name="connsiteX22" fmla="*/ 467433 w 1191797"/>
                  <a:gd name="connsiteY22" fmla="*/ 2238609 h 2238609"/>
                  <a:gd name="connsiteX23" fmla="*/ 363801 w 1191797"/>
                  <a:gd name="connsiteY23" fmla="*/ 2134977 h 2238609"/>
                  <a:gd name="connsiteX24" fmla="*/ 363801 w 1191797"/>
                  <a:gd name="connsiteY24" fmla="*/ 1531581 h 2238609"/>
                  <a:gd name="connsiteX25" fmla="*/ 190135 w 1191797"/>
                  <a:gd name="connsiteY25" fmla="*/ 1531581 h 2238609"/>
                  <a:gd name="connsiteX26" fmla="*/ 361846 w 1191797"/>
                  <a:gd name="connsiteY26" fmla="*/ 906931 h 2238609"/>
                  <a:gd name="connsiteX27" fmla="*/ 361846 w 1191797"/>
                  <a:gd name="connsiteY27" fmla="*/ 699430 h 2238609"/>
                  <a:gd name="connsiteX28" fmla="*/ 351426 w 1191797"/>
                  <a:gd name="connsiteY28" fmla="*/ 699885 h 2238609"/>
                  <a:gd name="connsiteX29" fmla="*/ 334939 w 1191797"/>
                  <a:gd name="connsiteY29" fmla="*/ 717879 h 2238609"/>
                  <a:gd name="connsiteX30" fmla="*/ 142043 w 1191797"/>
                  <a:gd name="connsiteY30" fmla="*/ 1247856 h 2238609"/>
                  <a:gd name="connsiteX31" fmla="*/ 142080 w 1191797"/>
                  <a:gd name="connsiteY31" fmla="*/ 1248707 h 2238609"/>
                  <a:gd name="connsiteX32" fmla="*/ 138150 w 1191797"/>
                  <a:gd name="connsiteY32" fmla="*/ 1255142 h 2238609"/>
                  <a:gd name="connsiteX33" fmla="*/ 52475 w 1191797"/>
                  <a:gd name="connsiteY33" fmla="*/ 1275771 h 2238609"/>
                  <a:gd name="connsiteX34" fmla="*/ 4829 w 1191797"/>
                  <a:gd name="connsiteY34" fmla="*/ 1173596 h 2238609"/>
                  <a:gd name="connsiteX35" fmla="*/ 226967 w 1191797"/>
                  <a:gd name="connsiteY35" fmla="*/ 563281 h 2238609"/>
                  <a:gd name="connsiteX36" fmla="*/ 360031 w 1191797"/>
                  <a:gd name="connsiteY36" fmla="*/ 464955 h 2238609"/>
                  <a:gd name="connsiteX37" fmla="*/ 361846 w 1191797"/>
                  <a:gd name="connsiteY37" fmla="*/ 465228 h 2238609"/>
                  <a:gd name="connsiteX38" fmla="*/ 429423 w 1191797"/>
                  <a:gd name="connsiteY38" fmla="*/ 464655 h 2238609"/>
                  <a:gd name="connsiteX39" fmla="*/ 587436 w 1191797"/>
                  <a:gd name="connsiteY39" fmla="*/ 0 h 2238609"/>
                  <a:gd name="connsiteX40" fmla="*/ 801006 w 1191797"/>
                  <a:gd name="connsiteY40" fmla="*/ 213570 h 2238609"/>
                  <a:gd name="connsiteX41" fmla="*/ 587436 w 1191797"/>
                  <a:gd name="connsiteY41" fmla="*/ 427139 h 2238609"/>
                  <a:gd name="connsiteX42" fmla="*/ 373866 w 1191797"/>
                  <a:gd name="connsiteY42" fmla="*/ 213570 h 2238609"/>
                  <a:gd name="connsiteX43" fmla="*/ 587436 w 1191797"/>
                  <a:gd name="connsiteY43" fmla="*/ 0 h 2238609"/>
                  <a:gd name="connsiteX0" fmla="*/ 429423 w 1191797"/>
                  <a:gd name="connsiteY0" fmla="*/ 464655 h 2238609"/>
                  <a:gd name="connsiteX1" fmla="*/ 831620 w 1191797"/>
                  <a:gd name="connsiteY1" fmla="*/ 464655 h 2238609"/>
                  <a:gd name="connsiteX2" fmla="*/ 831766 w 1191797"/>
                  <a:gd name="connsiteY2" fmla="*/ 464955 h 2238609"/>
                  <a:gd name="connsiteX3" fmla="*/ 964830 w 1191797"/>
                  <a:gd name="connsiteY3" fmla="*/ 563281 h 2238609"/>
                  <a:gd name="connsiteX4" fmla="*/ 1186968 w 1191797"/>
                  <a:gd name="connsiteY4" fmla="*/ 1173596 h 2238609"/>
                  <a:gd name="connsiteX5" fmla="*/ 1139323 w 1191797"/>
                  <a:gd name="connsiteY5" fmla="*/ 1275771 h 2238609"/>
                  <a:gd name="connsiteX6" fmla="*/ 1053647 w 1191797"/>
                  <a:gd name="connsiteY6" fmla="*/ 1255142 h 2238609"/>
                  <a:gd name="connsiteX7" fmla="*/ 1049717 w 1191797"/>
                  <a:gd name="connsiteY7" fmla="*/ 1248707 h 2238609"/>
                  <a:gd name="connsiteX8" fmla="*/ 1049754 w 1191797"/>
                  <a:gd name="connsiteY8" fmla="*/ 1247856 h 2238609"/>
                  <a:gd name="connsiteX9" fmla="*/ 856858 w 1191797"/>
                  <a:gd name="connsiteY9" fmla="*/ 717879 h 2238609"/>
                  <a:gd name="connsiteX10" fmla="*/ 840371 w 1191797"/>
                  <a:gd name="connsiteY10" fmla="*/ 699885 h 2238609"/>
                  <a:gd name="connsiteX11" fmla="*/ 829953 w 1191797"/>
                  <a:gd name="connsiteY11" fmla="*/ 699430 h 2238609"/>
                  <a:gd name="connsiteX12" fmla="*/ 831906 w 1191797"/>
                  <a:gd name="connsiteY12" fmla="*/ 914034 h 2238609"/>
                  <a:gd name="connsiteX13" fmla="*/ 1001664 w 1191797"/>
                  <a:gd name="connsiteY13" fmla="*/ 1531581 h 2238609"/>
                  <a:gd name="connsiteX14" fmla="*/ 831907 w 1191797"/>
                  <a:gd name="connsiteY14" fmla="*/ 1531581 h 2238609"/>
                  <a:gd name="connsiteX15" fmla="*/ 831907 w 1191797"/>
                  <a:gd name="connsiteY15" fmla="*/ 2134977 h 2238609"/>
                  <a:gd name="connsiteX16" fmla="*/ 728275 w 1191797"/>
                  <a:gd name="connsiteY16" fmla="*/ 2238609 h 2238609"/>
                  <a:gd name="connsiteX17" fmla="*/ 624643 w 1191797"/>
                  <a:gd name="connsiteY17" fmla="*/ 2134977 h 2238609"/>
                  <a:gd name="connsiteX18" fmla="*/ 624643 w 1191797"/>
                  <a:gd name="connsiteY18" fmla="*/ 1531581 h 2238609"/>
                  <a:gd name="connsiteX19" fmla="*/ 571066 w 1191797"/>
                  <a:gd name="connsiteY19" fmla="*/ 1531581 h 2238609"/>
                  <a:gd name="connsiteX20" fmla="*/ 571066 w 1191797"/>
                  <a:gd name="connsiteY20" fmla="*/ 2134977 h 2238609"/>
                  <a:gd name="connsiteX21" fmla="*/ 467433 w 1191797"/>
                  <a:gd name="connsiteY21" fmla="*/ 2238609 h 2238609"/>
                  <a:gd name="connsiteX22" fmla="*/ 363801 w 1191797"/>
                  <a:gd name="connsiteY22" fmla="*/ 2134977 h 2238609"/>
                  <a:gd name="connsiteX23" fmla="*/ 363801 w 1191797"/>
                  <a:gd name="connsiteY23" fmla="*/ 1531581 h 2238609"/>
                  <a:gd name="connsiteX24" fmla="*/ 190135 w 1191797"/>
                  <a:gd name="connsiteY24" fmla="*/ 1531581 h 2238609"/>
                  <a:gd name="connsiteX25" fmla="*/ 361846 w 1191797"/>
                  <a:gd name="connsiteY25" fmla="*/ 906931 h 2238609"/>
                  <a:gd name="connsiteX26" fmla="*/ 361846 w 1191797"/>
                  <a:gd name="connsiteY26" fmla="*/ 699430 h 2238609"/>
                  <a:gd name="connsiteX27" fmla="*/ 351426 w 1191797"/>
                  <a:gd name="connsiteY27" fmla="*/ 699885 h 2238609"/>
                  <a:gd name="connsiteX28" fmla="*/ 334939 w 1191797"/>
                  <a:gd name="connsiteY28" fmla="*/ 717879 h 2238609"/>
                  <a:gd name="connsiteX29" fmla="*/ 142043 w 1191797"/>
                  <a:gd name="connsiteY29" fmla="*/ 1247856 h 2238609"/>
                  <a:gd name="connsiteX30" fmla="*/ 142080 w 1191797"/>
                  <a:gd name="connsiteY30" fmla="*/ 1248707 h 2238609"/>
                  <a:gd name="connsiteX31" fmla="*/ 138150 w 1191797"/>
                  <a:gd name="connsiteY31" fmla="*/ 1255142 h 2238609"/>
                  <a:gd name="connsiteX32" fmla="*/ 52475 w 1191797"/>
                  <a:gd name="connsiteY32" fmla="*/ 1275771 h 2238609"/>
                  <a:gd name="connsiteX33" fmla="*/ 4829 w 1191797"/>
                  <a:gd name="connsiteY33" fmla="*/ 1173596 h 2238609"/>
                  <a:gd name="connsiteX34" fmla="*/ 226967 w 1191797"/>
                  <a:gd name="connsiteY34" fmla="*/ 563281 h 2238609"/>
                  <a:gd name="connsiteX35" fmla="*/ 360031 w 1191797"/>
                  <a:gd name="connsiteY35" fmla="*/ 464955 h 2238609"/>
                  <a:gd name="connsiteX36" fmla="*/ 361846 w 1191797"/>
                  <a:gd name="connsiteY36" fmla="*/ 465228 h 2238609"/>
                  <a:gd name="connsiteX37" fmla="*/ 429423 w 1191797"/>
                  <a:gd name="connsiteY37" fmla="*/ 464655 h 2238609"/>
                  <a:gd name="connsiteX38" fmla="*/ 587436 w 1191797"/>
                  <a:gd name="connsiteY38" fmla="*/ 0 h 2238609"/>
                  <a:gd name="connsiteX39" fmla="*/ 801006 w 1191797"/>
                  <a:gd name="connsiteY39" fmla="*/ 213570 h 2238609"/>
                  <a:gd name="connsiteX40" fmla="*/ 587436 w 1191797"/>
                  <a:gd name="connsiteY40" fmla="*/ 427139 h 2238609"/>
                  <a:gd name="connsiteX41" fmla="*/ 373866 w 1191797"/>
                  <a:gd name="connsiteY41" fmla="*/ 213570 h 2238609"/>
                  <a:gd name="connsiteX42" fmla="*/ 587436 w 1191797"/>
                  <a:gd name="connsiteY42" fmla="*/ 0 h 223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91797" h="2238609">
                    <a:moveTo>
                      <a:pt x="429423" y="464655"/>
                    </a:moveTo>
                    <a:lnTo>
                      <a:pt x="831620" y="464655"/>
                    </a:lnTo>
                    <a:cubicBezTo>
                      <a:pt x="831669" y="464755"/>
                      <a:pt x="831717" y="464855"/>
                      <a:pt x="831766" y="464955"/>
                    </a:cubicBezTo>
                    <a:cubicBezTo>
                      <a:pt x="890014" y="467934"/>
                      <a:pt x="943627" y="505024"/>
                      <a:pt x="964830" y="563281"/>
                    </a:cubicBezTo>
                    <a:lnTo>
                      <a:pt x="1186968" y="1173596"/>
                    </a:lnTo>
                    <a:cubicBezTo>
                      <a:pt x="1202026" y="1214968"/>
                      <a:pt x="1180693" y="1260713"/>
                      <a:pt x="1139323" y="1275771"/>
                    </a:cubicBezTo>
                    <a:cubicBezTo>
                      <a:pt x="1108295" y="1287064"/>
                      <a:pt x="1074806" y="1277889"/>
                      <a:pt x="1053647" y="1255142"/>
                    </a:cubicBezTo>
                    <a:lnTo>
                      <a:pt x="1049717" y="1248707"/>
                    </a:lnTo>
                    <a:cubicBezTo>
                      <a:pt x="1049729" y="1248422"/>
                      <a:pt x="1049742" y="1248140"/>
                      <a:pt x="1049754" y="1247856"/>
                    </a:cubicBezTo>
                    <a:lnTo>
                      <a:pt x="856858" y="717879"/>
                    </a:lnTo>
                    <a:cubicBezTo>
                      <a:pt x="853847" y="709604"/>
                      <a:pt x="847767" y="703334"/>
                      <a:pt x="840371" y="699885"/>
                    </a:cubicBezTo>
                    <a:lnTo>
                      <a:pt x="829953" y="699430"/>
                    </a:lnTo>
                    <a:lnTo>
                      <a:pt x="831906" y="914034"/>
                    </a:lnTo>
                    <a:lnTo>
                      <a:pt x="1001664" y="1531581"/>
                    </a:lnTo>
                    <a:lnTo>
                      <a:pt x="831907" y="1531581"/>
                    </a:lnTo>
                    <a:lnTo>
                      <a:pt x="831907" y="2134977"/>
                    </a:lnTo>
                    <a:cubicBezTo>
                      <a:pt x="831907" y="2192212"/>
                      <a:pt x="785510" y="2238609"/>
                      <a:pt x="728275" y="2238609"/>
                    </a:cubicBezTo>
                    <a:cubicBezTo>
                      <a:pt x="671040" y="2238609"/>
                      <a:pt x="624643" y="2192212"/>
                      <a:pt x="624643" y="2134977"/>
                    </a:cubicBezTo>
                    <a:lnTo>
                      <a:pt x="624643" y="1531581"/>
                    </a:lnTo>
                    <a:lnTo>
                      <a:pt x="571066" y="1531581"/>
                    </a:lnTo>
                    <a:lnTo>
                      <a:pt x="571066" y="2134977"/>
                    </a:lnTo>
                    <a:cubicBezTo>
                      <a:pt x="571066" y="2192212"/>
                      <a:pt x="524668" y="2238609"/>
                      <a:pt x="467433" y="2238609"/>
                    </a:cubicBezTo>
                    <a:cubicBezTo>
                      <a:pt x="410198" y="2238609"/>
                      <a:pt x="363801" y="2192212"/>
                      <a:pt x="363801" y="2134977"/>
                    </a:cubicBezTo>
                    <a:lnTo>
                      <a:pt x="363801" y="1531581"/>
                    </a:lnTo>
                    <a:lnTo>
                      <a:pt x="190135" y="1531581"/>
                    </a:lnTo>
                    <a:lnTo>
                      <a:pt x="361846" y="906931"/>
                    </a:lnTo>
                    <a:lnTo>
                      <a:pt x="361846" y="699430"/>
                    </a:lnTo>
                    <a:lnTo>
                      <a:pt x="351426" y="699885"/>
                    </a:lnTo>
                    <a:cubicBezTo>
                      <a:pt x="344030" y="703334"/>
                      <a:pt x="337950" y="709604"/>
                      <a:pt x="334939" y="717879"/>
                    </a:cubicBezTo>
                    <a:lnTo>
                      <a:pt x="142043" y="1247856"/>
                    </a:lnTo>
                    <a:cubicBezTo>
                      <a:pt x="142055" y="1248140"/>
                      <a:pt x="142067" y="1248422"/>
                      <a:pt x="142080" y="1248707"/>
                    </a:cubicBezTo>
                    <a:lnTo>
                      <a:pt x="138150" y="1255142"/>
                    </a:lnTo>
                    <a:cubicBezTo>
                      <a:pt x="116993" y="1277889"/>
                      <a:pt x="83504" y="1287066"/>
                      <a:pt x="52475" y="1275771"/>
                    </a:cubicBezTo>
                    <a:cubicBezTo>
                      <a:pt x="11104" y="1260713"/>
                      <a:pt x="-10229" y="1214968"/>
                      <a:pt x="4829" y="1173596"/>
                    </a:cubicBezTo>
                    <a:lnTo>
                      <a:pt x="226967" y="563281"/>
                    </a:lnTo>
                    <a:cubicBezTo>
                      <a:pt x="248171" y="505024"/>
                      <a:pt x="301783" y="467934"/>
                      <a:pt x="360031" y="464955"/>
                    </a:cubicBezTo>
                    <a:lnTo>
                      <a:pt x="361846" y="465228"/>
                    </a:lnTo>
                    <a:lnTo>
                      <a:pt x="429423" y="464655"/>
                    </a:lnTo>
                    <a:close/>
                    <a:moveTo>
                      <a:pt x="587436" y="0"/>
                    </a:moveTo>
                    <a:cubicBezTo>
                      <a:pt x="705387" y="0"/>
                      <a:pt x="801006" y="95619"/>
                      <a:pt x="801006" y="213570"/>
                    </a:cubicBezTo>
                    <a:cubicBezTo>
                      <a:pt x="801006" y="331521"/>
                      <a:pt x="705387" y="427139"/>
                      <a:pt x="587436" y="427139"/>
                    </a:cubicBezTo>
                    <a:cubicBezTo>
                      <a:pt x="469485" y="427139"/>
                      <a:pt x="373866" y="331521"/>
                      <a:pt x="373866" y="213570"/>
                    </a:cubicBezTo>
                    <a:cubicBezTo>
                      <a:pt x="373866" y="95619"/>
                      <a:pt x="469485" y="0"/>
                      <a:pt x="5874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300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9AFD6-87B1-42D6-A251-42A4F799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1" y="0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How do we identify A</a:t>
            </a:r>
            <a:r>
              <a:rPr lang="en-IN" dirty="0" smtClean="0"/>
              <a:t>RPs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5A9DB-6997-432E-A306-38521FE6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dirty="0"/>
              <a:t>Who are ARPs?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</a:pPr>
            <a:r>
              <a:rPr lang="en-IN" sz="3200" dirty="0" smtClean="0"/>
              <a:t>ARPs : </a:t>
            </a:r>
            <a:r>
              <a:rPr lang="en-IN" sz="3200" b="1" dirty="0" err="1" smtClean="0"/>
              <a:t>angikaar</a:t>
            </a:r>
            <a:r>
              <a:rPr lang="en-IN" sz="3200" b="1" dirty="0" smtClean="0"/>
              <a:t> Resource Persons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</a:pPr>
            <a:r>
              <a:rPr lang="en-IN" sz="3200" dirty="0" smtClean="0"/>
              <a:t>Community </a:t>
            </a:r>
            <a:r>
              <a:rPr lang="en-IN" sz="3200" dirty="0"/>
              <a:t>Resource Persons (CRPs), Self Help Groups (SHGs), Civil Society Organisations (CSOs), Educational Institutions, Domain Experts, Public Representatives, CSR Partners, Volunteers amongst others</a:t>
            </a:r>
          </a:p>
          <a:p>
            <a:pPr lvl="1" algn="just">
              <a:lnSpc>
                <a:spcPct val="100000"/>
              </a:lnSpc>
              <a:spcBef>
                <a:spcPts val="1800"/>
              </a:spcBef>
            </a:pPr>
            <a:r>
              <a:rPr lang="en-IN" sz="3200" dirty="0" smtClean="0"/>
              <a:t>The </a:t>
            </a:r>
            <a:r>
              <a:rPr lang="en-IN" sz="3200" dirty="0"/>
              <a:t>exercise of </a:t>
            </a:r>
            <a:r>
              <a:rPr lang="en-IN" sz="3200" dirty="0" smtClean="0"/>
              <a:t>deploying ARPs will be done through the approval </a:t>
            </a:r>
            <a:r>
              <a:rPr lang="en-IN" sz="3200" dirty="0"/>
              <a:t>from Competent </a:t>
            </a:r>
            <a:r>
              <a:rPr lang="en-IN" sz="3200" dirty="0" smtClean="0"/>
              <a:t>Authority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53AF49-F9B8-4C86-8F67-5B43C744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2169" y="183880"/>
            <a:ext cx="1609945" cy="713427"/>
          </a:xfrm>
          <a:prstGeom prst="rect">
            <a:avLst/>
          </a:prstGeom>
        </p:spPr>
      </p:pic>
      <p:pic>
        <p:nvPicPr>
          <p:cNvPr id="6" name="Picture 2" descr="Image result for PMAY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91" y="187822"/>
            <a:ext cx="141852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3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E869A-B0F6-45D8-AA38-8D099D46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7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Do we pay them???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E7278-2D46-46E0-BBE3-32689074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503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 smtClean="0"/>
              <a:t>Yes, We do</a:t>
            </a:r>
            <a:endParaRPr lang="en-IN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/>
              <a:t>MoHUA, has made fund allocation </a:t>
            </a:r>
            <a:r>
              <a:rPr lang="en-IN" dirty="0" smtClean="0"/>
              <a:t>under the </a:t>
            </a:r>
            <a:r>
              <a:rPr lang="en-IN" dirty="0"/>
              <a:t>A&amp;OE budget.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/>
              <a:t>They get an honorarium for each successfully uploaded Need Assessment.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/>
              <a:t>However, in the event when a city has </a:t>
            </a:r>
            <a:r>
              <a:rPr lang="en-IN" dirty="0" smtClean="0"/>
              <a:t>100 or less beneficiaries</a:t>
            </a:r>
            <a:r>
              <a:rPr lang="en-IN" dirty="0"/>
              <a:t>, the CLTC is expected to complete the Need Assessment.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/>
              <a:t>And it will be done free of COST!!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IN" dirty="0" smtClean="0"/>
              <a:t>CLTCs</a:t>
            </a:r>
            <a:r>
              <a:rPr lang="en-IN" dirty="0"/>
              <a:t>, Community Organisers, Surveyors: WILL NOT RECEIVE AN HONORARIUM.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9AA50A-32F3-4559-8375-3F1E9057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2169" y="183880"/>
            <a:ext cx="1609945" cy="713427"/>
          </a:xfrm>
          <a:prstGeom prst="rect">
            <a:avLst/>
          </a:prstGeom>
        </p:spPr>
      </p:pic>
      <p:pic>
        <p:nvPicPr>
          <p:cNvPr id="6" name="Picture 2" descr="Image result for PMAY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91" y="187822"/>
            <a:ext cx="141852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3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0D6EDF-CCCD-4752-88FB-2FC61B92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AE14AF4-CC45-4EA1-8677-E3F11E1A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44"/>
            <a:ext cx="12192000" cy="56800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IN" sz="3600" dirty="0">
                <a:latin typeface="Aharoni" panose="02010803020104030203" pitchFamily="2" charset="-79"/>
                <a:cs typeface="Aharoni" panose="02010803020104030203" pitchFamily="2" charset="-79"/>
              </a:rPr>
              <a:t>Way Forward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6226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199" y="733246"/>
            <a:ext cx="1038860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Book Antiqua" panose="02040602050305030304" pitchFamily="18" charset="0"/>
              </a:rPr>
              <a:t>1</a:t>
            </a:r>
            <a:r>
              <a:rPr lang="en-IN" sz="2200" b="1" dirty="0">
                <a:latin typeface="Book Antiqua" panose="02040602050305030304" pitchFamily="18" charset="0"/>
              </a:rPr>
              <a:t>.    Identify ARPs and register them on mobile app</a:t>
            </a:r>
          </a:p>
          <a:p>
            <a:r>
              <a:rPr lang="en-IN" sz="2200" b="1" dirty="0">
                <a:latin typeface="Book Antiqua" panose="02040602050305030304" pitchFamily="18" charset="0"/>
              </a:rPr>
              <a:t> </a:t>
            </a:r>
          </a:p>
          <a:p>
            <a:r>
              <a:rPr lang="en-IN" sz="2200" b="1" dirty="0">
                <a:latin typeface="Book Antiqua" panose="02040602050305030304" pitchFamily="18" charset="0"/>
              </a:rPr>
              <a:t>2.    Facilitate training of ARPs at city level</a:t>
            </a:r>
          </a:p>
          <a:p>
            <a:endParaRPr lang="en-IN" sz="2200" b="1" dirty="0">
              <a:latin typeface="Book Antiqua" panose="02040602050305030304" pitchFamily="18" charset="0"/>
            </a:endParaRPr>
          </a:p>
          <a:p>
            <a:r>
              <a:rPr lang="en-IN" sz="2200" b="1" dirty="0">
                <a:latin typeface="Book Antiqua" panose="02040602050305030304" pitchFamily="18" charset="0"/>
              </a:rPr>
              <a:t>3.    Constitution of Committees – at State and District level. </a:t>
            </a:r>
          </a:p>
          <a:p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r>
              <a:rPr lang="en-IN" sz="2200" b="1" dirty="0">
                <a:latin typeface="Book Antiqua" panose="02040602050305030304" pitchFamily="18" charset="0"/>
              </a:rPr>
              <a:t>Prepare strategy and rolling out plan- IEC calendar </a:t>
            </a: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r>
              <a:rPr lang="en-IN" sz="2200" b="1" dirty="0">
                <a:latin typeface="Book Antiqua" panose="02040602050305030304" pitchFamily="18" charset="0"/>
              </a:rPr>
              <a:t>Printing of IEC materials shared by the Ministry</a:t>
            </a: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r>
              <a:rPr lang="en-IN" sz="2200" b="1" dirty="0">
                <a:latin typeface="Book Antiqua" panose="02040602050305030304" pitchFamily="18" charset="0"/>
              </a:rPr>
              <a:t>Facilitate Need Assessment at the field level</a:t>
            </a: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r>
              <a:rPr lang="en-IN" sz="2200" b="1" dirty="0">
                <a:latin typeface="Book Antiqua" panose="02040602050305030304" pitchFamily="18" charset="0"/>
              </a:rPr>
              <a:t>Engage </a:t>
            </a:r>
            <a:r>
              <a:rPr lang="en-IN" sz="2200" b="1" dirty="0" err="1">
                <a:latin typeface="Book Antiqua" panose="02040602050305030304" pitchFamily="18" charset="0"/>
              </a:rPr>
              <a:t>Nukkar</a:t>
            </a:r>
            <a:r>
              <a:rPr lang="en-IN" sz="2200" b="1" dirty="0">
                <a:latin typeface="Book Antiqua" panose="02040602050305030304" pitchFamily="18" charset="0"/>
              </a:rPr>
              <a:t> </a:t>
            </a:r>
            <a:r>
              <a:rPr lang="en-IN" sz="2200" b="1" dirty="0" err="1">
                <a:latin typeface="Book Antiqua" panose="02040602050305030304" pitchFamily="18" charset="0"/>
              </a:rPr>
              <a:t>Natak</a:t>
            </a:r>
            <a:r>
              <a:rPr lang="en-IN" sz="2200" b="1" dirty="0">
                <a:latin typeface="Book Antiqua" panose="02040602050305030304" pitchFamily="18" charset="0"/>
              </a:rPr>
              <a:t> groups and prepare an action plan</a:t>
            </a: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r>
              <a:rPr lang="en-IN" sz="2200" b="1" dirty="0">
                <a:latin typeface="Book Antiqua" panose="02040602050305030304" pitchFamily="18" charset="0"/>
              </a:rPr>
              <a:t>Prepare for launch event on 2</a:t>
            </a:r>
            <a:r>
              <a:rPr lang="en-IN" sz="2200" b="1" baseline="30000" dirty="0">
                <a:latin typeface="Book Antiqua" panose="02040602050305030304" pitchFamily="18" charset="0"/>
              </a:rPr>
              <a:t>nd</a:t>
            </a:r>
            <a:r>
              <a:rPr lang="en-IN" sz="2200" b="1" dirty="0">
                <a:latin typeface="Book Antiqua" panose="02040602050305030304" pitchFamily="18" charset="0"/>
              </a:rPr>
              <a:t> October</a:t>
            </a: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endParaRPr lang="en-IN" sz="2200" b="1" dirty="0">
              <a:latin typeface="Book Antiqua" panose="02040602050305030304" pitchFamily="18" charset="0"/>
            </a:endParaRPr>
          </a:p>
          <a:p>
            <a:pPr marL="457200" indent="-457200">
              <a:buAutoNum type="arabicPeriod" startAt="4"/>
            </a:pPr>
            <a:endParaRPr lang="en-IN" sz="2000" b="1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10159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F7A4-0E39-49A6-BB1F-A550374223CF}" type="slidenum">
              <a:rPr lang="en-IN" smtClean="0"/>
              <a:pPr/>
              <a:t>14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4699891" y="3904093"/>
            <a:ext cx="2758033" cy="771525"/>
            <a:chOff x="4223792" y="4133851"/>
            <a:chExt cx="3744416" cy="771525"/>
          </a:xfrm>
        </p:grpSpPr>
        <p:sp>
          <p:nvSpPr>
            <p:cNvPr id="6" name="Rectangle 5"/>
            <p:cNvSpPr/>
            <p:nvPr/>
          </p:nvSpPr>
          <p:spPr>
            <a:xfrm>
              <a:off x="4223792" y="4691376"/>
              <a:ext cx="3744416" cy="214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3792" y="4133851"/>
              <a:ext cx="3744416" cy="5292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3600" dirty="0">
                  <a:solidFill>
                    <a:schemeClr val="tx1"/>
                  </a:solidFill>
                </a:rPr>
                <a:t>Thanks</a:t>
              </a:r>
            </a:p>
          </p:txBody>
        </p:sp>
      </p:grpSp>
      <p:pic>
        <p:nvPicPr>
          <p:cNvPr id="9" name="Picture 8" descr="Image result for Pranaam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554" y="2225030"/>
            <a:ext cx="1294705" cy="14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72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s://www.commondreams.org/sites/default/files/imce-images/gandhi.jpg">
            <a:extLst>
              <a:ext uri="{FF2B5EF4-FFF2-40B4-BE49-F238E27FC236}">
                <a16:creationId xmlns:a16="http://schemas.microsoft.com/office/drawing/2014/main" xmlns="" id="{02657FB3-0875-445A-918A-3047D43F8F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5306" y="1569102"/>
            <a:ext cx="2258249" cy="41775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E4A5C7-8DC2-4AFE-B8EA-53133FC772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56659"/>
          </a:xfrm>
          <a:prstGeom prst="rect">
            <a:avLst/>
          </a:prstGeom>
          <a:solidFill>
            <a:srgbClr val="FFC60B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Gandhian Philosophy &amp; </a:t>
            </a:r>
            <a:r>
              <a:rPr lang="en-IN" sz="4400" b="1" i="1" dirty="0" err="1">
                <a:latin typeface="Albertus Medium" panose="020E0602030304020304" pitchFamily="34" charset="0"/>
                <a:ea typeface="+mn-ea"/>
                <a:cs typeface="Aharoni" panose="02010803020104030203" pitchFamily="2" charset="-79"/>
              </a:rPr>
              <a:t>a</a:t>
            </a:r>
            <a:r>
              <a:rPr lang="en-IN" sz="3200" b="1" i="1" dirty="0" err="1">
                <a:latin typeface="Albertus Medium" panose="020E0602030304020304" pitchFamily="34" charset="0"/>
                <a:ea typeface="+mn-ea"/>
                <a:cs typeface="Aharoni" panose="02010803020104030203" pitchFamily="2" charset="-79"/>
              </a:rPr>
              <a:t>ngikaar</a:t>
            </a:r>
            <a:endParaRPr lang="en-IN" sz="3200" dirty="0"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3C9AAC5-77F4-4A37-9F5B-3D8FB8C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19C874-A4A9-472C-BE79-FB2356FEC6A0}"/>
              </a:ext>
            </a:extLst>
          </p:cNvPr>
          <p:cNvSpPr/>
          <p:nvPr/>
        </p:nvSpPr>
        <p:spPr>
          <a:xfrm>
            <a:off x="840398" y="1483215"/>
            <a:ext cx="8141677" cy="434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Mahatma Gandhi had  envisioned  a clean,  green, healthy  and litter free India. As India commemorates his 150</a:t>
            </a:r>
            <a:r>
              <a:rPr lang="en-IN" sz="2400" baseline="30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birth anniversary, his  principles continue to guide us on our journey towards “New India”. </a:t>
            </a:r>
          </a:p>
          <a:p>
            <a:pPr marL="342900" indent="-342900" algn="just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line with </a:t>
            </a:r>
            <a:r>
              <a:rPr lang="en-IN" sz="2400" spc="35" dirty="0">
                <a:solidFill>
                  <a:srgbClr val="1A1A1A"/>
                </a:solidFill>
                <a:latin typeface="Georgia" panose="02040502050405020303" pitchFamily="18" charset="0"/>
              </a:rPr>
              <a:t>Gandhiji’s vision, </a:t>
            </a:r>
            <a:r>
              <a:rPr lang="en-IN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PMAY(U) proposes to  launch </a:t>
            </a:r>
            <a:r>
              <a:rPr lang="en-IN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angikaar</a:t>
            </a:r>
            <a:r>
              <a:rPr lang="en-IN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campaign  to mobilise communities for change management through awareness on </a:t>
            </a:r>
            <a:r>
              <a:rPr lang="en-IN" sz="2400" spc="35" dirty="0">
                <a:solidFill>
                  <a:srgbClr val="1A1A1A"/>
                </a:solidFill>
                <a:latin typeface="Georgia" panose="02040502050405020303" pitchFamily="18" charset="0"/>
              </a:rPr>
              <a:t>best practices such as water &amp; energy conservation, waste management, sanitation and hygiene. </a:t>
            </a:r>
            <a:endParaRPr lang="en-IN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7424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01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E4A5C7-8DC2-4AFE-B8EA-53133FC772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56659"/>
          </a:xfrm>
          <a:prstGeom prst="rect">
            <a:avLst/>
          </a:prstGeom>
          <a:solidFill>
            <a:srgbClr val="FFC60B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Why </a:t>
            </a:r>
            <a:r>
              <a:rPr lang="en-IN" sz="4400" b="1" i="1" dirty="0" err="1">
                <a:latin typeface="Albertus Medium" panose="020E0602030304020304" pitchFamily="34" charset="0"/>
                <a:ea typeface="+mn-ea"/>
                <a:cs typeface="Aharoni" panose="02010803020104030203" pitchFamily="2" charset="-79"/>
              </a:rPr>
              <a:t>a</a:t>
            </a:r>
            <a:r>
              <a:rPr lang="en-IN" sz="3200" b="1" i="1" dirty="0" err="1">
                <a:latin typeface="Albertus Medium" panose="020E0602030304020304" pitchFamily="34" charset="0"/>
                <a:ea typeface="+mn-ea"/>
                <a:cs typeface="Aharoni" panose="02010803020104030203" pitchFamily="2" charset="-79"/>
              </a:rPr>
              <a:t>ngikaar</a:t>
            </a:r>
            <a:endParaRPr lang="en-IN" sz="3200" dirty="0"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3C9AAC5-77F4-4A37-9F5B-3D8FB8C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19C874-A4A9-472C-BE79-FB2356FEC6A0}"/>
              </a:ext>
            </a:extLst>
          </p:cNvPr>
          <p:cNvSpPr/>
          <p:nvPr/>
        </p:nvSpPr>
        <p:spPr>
          <a:xfrm>
            <a:off x="840398" y="1483215"/>
            <a:ext cx="10513402" cy="428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IN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 is not only about four walls and roof but it is complete transformation of life. </a:t>
            </a:r>
          </a:p>
          <a:p>
            <a:pPr marL="457200" indent="-457200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IN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the life of beneficiaries fulfilling, connecting them with basic services at the household level is pertinent. </a:t>
            </a:r>
          </a:p>
          <a:p>
            <a:pPr marL="457200" indent="-457200" algn="just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IN" sz="28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Angikaar</a:t>
            </a:r>
            <a:r>
              <a:rPr lang="en-IN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dual focus -behavioural change through adopting </a:t>
            </a:r>
            <a:r>
              <a:rPr lang="en-IN" sz="2800" spc="35" dirty="0">
                <a:solidFill>
                  <a:srgbClr val="1A1A1A"/>
                </a:solidFill>
                <a:latin typeface="Georgia" panose="02040502050405020303" pitchFamily="18" charset="0"/>
              </a:rPr>
              <a:t>best practices and convergence with other schemes to seek benefits.</a:t>
            </a:r>
            <a:endParaRPr lang="en-IN" sz="2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7424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3455097" y="319738"/>
            <a:ext cx="4948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rPr>
              <a:t>O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rPr>
              <a:t>bjectives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1661" y="1679295"/>
            <a:ext cx="9354886" cy="4072990"/>
            <a:chOff x="1015649" y="1894473"/>
            <a:chExt cx="9204229" cy="4072990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8016977A-112F-4154-95F5-0608714FBFEE}"/>
                </a:ext>
              </a:extLst>
            </p:cNvPr>
            <p:cNvSpPr txBox="1"/>
            <p:nvPr/>
          </p:nvSpPr>
          <p:spPr>
            <a:xfrm>
              <a:off x="1842390" y="1894473"/>
              <a:ext cx="83223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Creating awareness on w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ater and energy conservation, waste management, health &amp; sanitation amongst beneficiaries</a:t>
              </a:r>
              <a:endPara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015649" y="1970393"/>
              <a:ext cx="506366" cy="5063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82" name="Oval 281"/>
            <p:cNvSpPr/>
            <p:nvPr/>
          </p:nvSpPr>
          <p:spPr>
            <a:xfrm>
              <a:off x="1027348" y="3084698"/>
              <a:ext cx="506366" cy="5063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3" name="Oval 282"/>
            <p:cNvSpPr/>
            <p:nvPr/>
          </p:nvSpPr>
          <p:spPr>
            <a:xfrm>
              <a:off x="1027348" y="4196805"/>
              <a:ext cx="506366" cy="5063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016977A-112F-4154-95F5-0608714FBFEE}"/>
                </a:ext>
              </a:extLst>
            </p:cNvPr>
            <p:cNvSpPr txBox="1"/>
            <p:nvPr/>
          </p:nvSpPr>
          <p:spPr>
            <a:xfrm>
              <a:off x="1848971" y="3004963"/>
              <a:ext cx="8370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Aid convergence with missions  of central Ministries to create an enabling environment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016977A-112F-4154-95F5-0608714FBFEE}"/>
                </a:ext>
              </a:extLst>
            </p:cNvPr>
            <p:cNvSpPr txBox="1"/>
            <p:nvPr/>
          </p:nvSpPr>
          <p:spPr>
            <a:xfrm>
              <a:off x="1850043" y="4082895"/>
              <a:ext cx="8369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Enable families in adapting to newly constructed PMAY(U) homes through social behaviour change management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060651" y="5186335"/>
              <a:ext cx="506366" cy="5063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016977A-112F-4154-95F5-0608714FBFEE}"/>
                </a:ext>
              </a:extLst>
            </p:cNvPr>
            <p:cNvSpPr txBox="1"/>
            <p:nvPr/>
          </p:nvSpPr>
          <p:spPr>
            <a:xfrm>
              <a:off x="1848971" y="5136466"/>
              <a:ext cx="8370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Build capacities of beneficiaries for Rain Water Harvesting, Tree plantation, Waste management etc.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5083F00-8A71-4C7F-8D25-23DFA9826819}"/>
              </a:ext>
            </a:extLst>
          </p:cNvPr>
          <p:cNvGrpSpPr/>
          <p:nvPr/>
        </p:nvGrpSpPr>
        <p:grpSpPr>
          <a:xfrm>
            <a:off x="10791537" y="1571907"/>
            <a:ext cx="813830" cy="785763"/>
            <a:chOff x="6627326" y="2009970"/>
            <a:chExt cx="905932" cy="881404"/>
          </a:xfrm>
          <a:solidFill>
            <a:srgbClr val="92D050"/>
          </a:solidFill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xmlns="" id="{E2B30A25-D3C1-47D8-9726-61B9C1C8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907" y="2136827"/>
              <a:ext cx="303823" cy="175384"/>
            </a:xfrm>
            <a:custGeom>
              <a:avLst/>
              <a:gdLst>
                <a:gd name="T0" fmla="*/ 0 w 1152"/>
                <a:gd name="T1" fmla="*/ 665 h 665"/>
                <a:gd name="T2" fmla="*/ 769 w 1152"/>
                <a:gd name="T3" fmla="*/ 665 h 665"/>
                <a:gd name="T4" fmla="*/ 1152 w 1152"/>
                <a:gd name="T5" fmla="*/ 0 h 665"/>
                <a:gd name="T6" fmla="*/ 0 w 1152"/>
                <a:gd name="T7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665">
                  <a:moveTo>
                    <a:pt x="0" y="665"/>
                  </a:moveTo>
                  <a:lnTo>
                    <a:pt x="769" y="665"/>
                  </a:lnTo>
                  <a:lnTo>
                    <a:pt x="1152" y="0"/>
                  </a:lnTo>
                  <a:lnTo>
                    <a:pt x="0" y="6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xmlns="" id="{146F1059-9688-48AC-82B8-A3A8C807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314" y="2541133"/>
              <a:ext cx="101274" cy="350241"/>
            </a:xfrm>
            <a:custGeom>
              <a:avLst/>
              <a:gdLst>
                <a:gd name="T0" fmla="*/ 384 w 384"/>
                <a:gd name="T1" fmla="*/ 0 h 1328"/>
                <a:gd name="T2" fmla="*/ 0 w 384"/>
                <a:gd name="T3" fmla="*/ 663 h 1328"/>
                <a:gd name="T4" fmla="*/ 384 w 384"/>
                <a:gd name="T5" fmla="*/ 1328 h 1328"/>
                <a:gd name="T6" fmla="*/ 384 w 384"/>
                <a:gd name="T7" fmla="*/ 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328">
                  <a:moveTo>
                    <a:pt x="384" y="0"/>
                  </a:moveTo>
                  <a:lnTo>
                    <a:pt x="0" y="663"/>
                  </a:lnTo>
                  <a:lnTo>
                    <a:pt x="384" y="132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F8ECA414-BE21-475F-8BA1-F26E4EC3CC89}"/>
                </a:ext>
              </a:extLst>
            </p:cNvPr>
            <p:cNvGrpSpPr/>
            <p:nvPr/>
          </p:nvGrpSpPr>
          <p:grpSpPr>
            <a:xfrm>
              <a:off x="6627326" y="2009970"/>
              <a:ext cx="905932" cy="808086"/>
              <a:chOff x="5251450" y="1679575"/>
              <a:chExt cx="5453063" cy="4864100"/>
            </a:xfrm>
            <a:grpFill/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xmlns="" id="{03FF5EC0-F7F6-48F2-87AF-CA145D790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1679575"/>
                <a:ext cx="2112963" cy="1819275"/>
              </a:xfrm>
              <a:custGeom>
                <a:avLst/>
                <a:gdLst>
                  <a:gd name="T0" fmla="*/ 168 w 664"/>
                  <a:gd name="T1" fmla="*/ 88 h 572"/>
                  <a:gd name="T2" fmla="*/ 168 w 664"/>
                  <a:gd name="T3" fmla="*/ 89 h 572"/>
                  <a:gd name="T4" fmla="*/ 158 w 664"/>
                  <a:gd name="T5" fmla="*/ 104 h 572"/>
                  <a:gd name="T6" fmla="*/ 158 w 664"/>
                  <a:gd name="T7" fmla="*/ 105 h 572"/>
                  <a:gd name="T8" fmla="*/ 0 w 664"/>
                  <a:gd name="T9" fmla="*/ 379 h 572"/>
                  <a:gd name="T10" fmla="*/ 334 w 664"/>
                  <a:gd name="T11" fmla="*/ 572 h 572"/>
                  <a:gd name="T12" fmla="*/ 488 w 664"/>
                  <a:gd name="T13" fmla="*/ 306 h 572"/>
                  <a:gd name="T14" fmla="*/ 507 w 664"/>
                  <a:gd name="T15" fmla="*/ 273 h 572"/>
                  <a:gd name="T16" fmla="*/ 553 w 664"/>
                  <a:gd name="T17" fmla="*/ 193 h 572"/>
                  <a:gd name="T18" fmla="*/ 664 w 664"/>
                  <a:gd name="T19" fmla="*/ 0 h 572"/>
                  <a:gd name="T20" fmla="*/ 330 w 664"/>
                  <a:gd name="T21" fmla="*/ 0 h 572"/>
                  <a:gd name="T22" fmla="*/ 168 w 664"/>
                  <a:gd name="T23" fmla="*/ 8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4" h="572">
                    <a:moveTo>
                      <a:pt x="168" y="88"/>
                    </a:moveTo>
                    <a:cubicBezTo>
                      <a:pt x="168" y="88"/>
                      <a:pt x="168" y="88"/>
                      <a:pt x="168" y="89"/>
                    </a:cubicBezTo>
                    <a:cubicBezTo>
                      <a:pt x="158" y="104"/>
                      <a:pt x="158" y="104"/>
                      <a:pt x="158" y="104"/>
                    </a:cubicBezTo>
                    <a:cubicBezTo>
                      <a:pt x="158" y="105"/>
                      <a:pt x="158" y="105"/>
                      <a:pt x="158" y="105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334" y="572"/>
                      <a:pt x="334" y="572"/>
                      <a:pt x="334" y="572"/>
                    </a:cubicBezTo>
                    <a:cubicBezTo>
                      <a:pt x="488" y="306"/>
                      <a:pt x="488" y="306"/>
                      <a:pt x="488" y="306"/>
                    </a:cubicBezTo>
                    <a:cubicBezTo>
                      <a:pt x="507" y="273"/>
                      <a:pt x="507" y="273"/>
                      <a:pt x="507" y="273"/>
                    </a:cubicBezTo>
                    <a:cubicBezTo>
                      <a:pt x="553" y="193"/>
                      <a:pt x="553" y="193"/>
                      <a:pt x="553" y="193"/>
                    </a:cubicBezTo>
                    <a:cubicBezTo>
                      <a:pt x="664" y="0"/>
                      <a:pt x="664" y="0"/>
                      <a:pt x="664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62" y="0"/>
                      <a:pt x="202" y="35"/>
                      <a:pt x="16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xmlns="" id="{73791A07-AF55-4AFD-99F3-51687D145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1679575"/>
                <a:ext cx="2468563" cy="1819275"/>
              </a:xfrm>
              <a:custGeom>
                <a:avLst/>
                <a:gdLst>
                  <a:gd name="T0" fmla="*/ 613 w 776"/>
                  <a:gd name="T1" fmla="*/ 96 h 572"/>
                  <a:gd name="T2" fmla="*/ 542 w 776"/>
                  <a:gd name="T3" fmla="*/ 26 h 572"/>
                  <a:gd name="T4" fmla="*/ 446 w 776"/>
                  <a:gd name="T5" fmla="*/ 0 h 572"/>
                  <a:gd name="T6" fmla="*/ 112 w 776"/>
                  <a:gd name="T7" fmla="*/ 0 h 572"/>
                  <a:gd name="T8" fmla="*/ 0 w 776"/>
                  <a:gd name="T9" fmla="*/ 0 h 572"/>
                  <a:gd name="T10" fmla="*/ 162 w 776"/>
                  <a:gd name="T11" fmla="*/ 88 h 572"/>
                  <a:gd name="T12" fmla="*/ 173 w 776"/>
                  <a:gd name="T13" fmla="*/ 106 h 572"/>
                  <a:gd name="T14" fmla="*/ 442 w 776"/>
                  <a:gd name="T15" fmla="*/ 572 h 572"/>
                  <a:gd name="T16" fmla="*/ 776 w 776"/>
                  <a:gd name="T17" fmla="*/ 379 h 572"/>
                  <a:gd name="T18" fmla="*/ 613 w 776"/>
                  <a:gd name="T19" fmla="*/ 9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6" h="572">
                    <a:moveTo>
                      <a:pt x="613" y="96"/>
                    </a:moveTo>
                    <a:cubicBezTo>
                      <a:pt x="597" y="68"/>
                      <a:pt x="573" y="43"/>
                      <a:pt x="542" y="26"/>
                    </a:cubicBezTo>
                    <a:cubicBezTo>
                      <a:pt x="512" y="8"/>
                      <a:pt x="479" y="0"/>
                      <a:pt x="44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0"/>
                      <a:pt x="128" y="35"/>
                      <a:pt x="162" y="88"/>
                    </a:cubicBezTo>
                    <a:cubicBezTo>
                      <a:pt x="173" y="106"/>
                      <a:pt x="173" y="106"/>
                      <a:pt x="173" y="106"/>
                    </a:cubicBezTo>
                    <a:cubicBezTo>
                      <a:pt x="442" y="572"/>
                      <a:pt x="442" y="572"/>
                      <a:pt x="442" y="572"/>
                    </a:cubicBezTo>
                    <a:cubicBezTo>
                      <a:pt x="776" y="379"/>
                      <a:pt x="776" y="379"/>
                      <a:pt x="776" y="379"/>
                    </a:cubicBezTo>
                    <a:lnTo>
                      <a:pt x="613" y="9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xmlns="" id="{3966A4DF-B104-443D-AC83-F0378239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413" y="3498850"/>
                <a:ext cx="1689100" cy="2430463"/>
              </a:xfrm>
              <a:custGeom>
                <a:avLst/>
                <a:gdLst>
                  <a:gd name="T0" fmla="*/ 502 w 531"/>
                  <a:gd name="T1" fmla="*/ 290 h 764"/>
                  <a:gd name="T2" fmla="*/ 502 w 531"/>
                  <a:gd name="T3" fmla="*/ 290 h 764"/>
                  <a:gd name="T4" fmla="*/ 493 w 531"/>
                  <a:gd name="T5" fmla="*/ 274 h 764"/>
                  <a:gd name="T6" fmla="*/ 492 w 531"/>
                  <a:gd name="T7" fmla="*/ 273 h 764"/>
                  <a:gd name="T8" fmla="*/ 334 w 531"/>
                  <a:gd name="T9" fmla="*/ 0 h 764"/>
                  <a:gd name="T10" fmla="*/ 0 w 531"/>
                  <a:gd name="T11" fmla="*/ 193 h 764"/>
                  <a:gd name="T12" fmla="*/ 154 w 531"/>
                  <a:gd name="T13" fmla="*/ 458 h 764"/>
                  <a:gd name="T14" fmla="*/ 173 w 531"/>
                  <a:gd name="T15" fmla="*/ 491 h 764"/>
                  <a:gd name="T16" fmla="*/ 219 w 531"/>
                  <a:gd name="T17" fmla="*/ 571 h 764"/>
                  <a:gd name="T18" fmla="*/ 330 w 531"/>
                  <a:gd name="T19" fmla="*/ 764 h 764"/>
                  <a:gd name="T20" fmla="*/ 497 w 531"/>
                  <a:gd name="T21" fmla="*/ 475 h 764"/>
                  <a:gd name="T22" fmla="*/ 502 w 531"/>
                  <a:gd name="T23" fmla="*/ 29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1" h="764">
                    <a:moveTo>
                      <a:pt x="502" y="290"/>
                    </a:moveTo>
                    <a:cubicBezTo>
                      <a:pt x="502" y="290"/>
                      <a:pt x="502" y="290"/>
                      <a:pt x="502" y="290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2" y="274"/>
                      <a:pt x="492" y="273"/>
                      <a:pt x="492" y="273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54" y="458"/>
                      <a:pt x="154" y="458"/>
                      <a:pt x="154" y="458"/>
                    </a:cubicBezTo>
                    <a:cubicBezTo>
                      <a:pt x="173" y="491"/>
                      <a:pt x="173" y="491"/>
                      <a:pt x="173" y="491"/>
                    </a:cubicBezTo>
                    <a:cubicBezTo>
                      <a:pt x="219" y="571"/>
                      <a:pt x="219" y="571"/>
                      <a:pt x="219" y="571"/>
                    </a:cubicBezTo>
                    <a:cubicBezTo>
                      <a:pt x="330" y="764"/>
                      <a:pt x="330" y="764"/>
                      <a:pt x="330" y="764"/>
                    </a:cubicBezTo>
                    <a:cubicBezTo>
                      <a:pt x="497" y="475"/>
                      <a:pt x="497" y="475"/>
                      <a:pt x="497" y="475"/>
                    </a:cubicBezTo>
                    <a:cubicBezTo>
                      <a:pt x="531" y="416"/>
                      <a:pt x="531" y="347"/>
                      <a:pt x="502" y="29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xmlns="" id="{9A91E20F-FBA1-4FA5-A467-32597A263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5010150"/>
                <a:ext cx="2278063" cy="1533525"/>
              </a:xfrm>
              <a:custGeom>
                <a:avLst/>
                <a:gdLst>
                  <a:gd name="T0" fmla="*/ 327 w 716"/>
                  <a:gd name="T1" fmla="*/ 482 h 482"/>
                  <a:gd name="T2" fmla="*/ 423 w 716"/>
                  <a:gd name="T3" fmla="*/ 456 h 482"/>
                  <a:gd name="T4" fmla="*/ 494 w 716"/>
                  <a:gd name="T5" fmla="*/ 386 h 482"/>
                  <a:gd name="T6" fmla="*/ 661 w 716"/>
                  <a:gd name="T7" fmla="*/ 96 h 482"/>
                  <a:gd name="T8" fmla="*/ 716 w 716"/>
                  <a:gd name="T9" fmla="*/ 0 h 482"/>
                  <a:gd name="T10" fmla="*/ 559 w 716"/>
                  <a:gd name="T11" fmla="*/ 96 h 482"/>
                  <a:gd name="T12" fmla="*/ 538 w 716"/>
                  <a:gd name="T13" fmla="*/ 96 h 482"/>
                  <a:gd name="T14" fmla="*/ 0 w 716"/>
                  <a:gd name="T15" fmla="*/ 96 h 482"/>
                  <a:gd name="T16" fmla="*/ 0 w 716"/>
                  <a:gd name="T17" fmla="*/ 482 h 482"/>
                  <a:gd name="T18" fmla="*/ 327 w 716"/>
                  <a:gd name="T19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6" h="482">
                    <a:moveTo>
                      <a:pt x="327" y="482"/>
                    </a:moveTo>
                    <a:cubicBezTo>
                      <a:pt x="359" y="482"/>
                      <a:pt x="393" y="474"/>
                      <a:pt x="423" y="456"/>
                    </a:cubicBezTo>
                    <a:cubicBezTo>
                      <a:pt x="453" y="439"/>
                      <a:pt x="477" y="414"/>
                      <a:pt x="494" y="386"/>
                    </a:cubicBezTo>
                    <a:cubicBezTo>
                      <a:pt x="661" y="96"/>
                      <a:pt x="661" y="96"/>
                      <a:pt x="661" y="96"/>
                    </a:cubicBezTo>
                    <a:cubicBezTo>
                      <a:pt x="716" y="0"/>
                      <a:pt x="716" y="0"/>
                      <a:pt x="716" y="0"/>
                    </a:cubicBezTo>
                    <a:cubicBezTo>
                      <a:pt x="682" y="59"/>
                      <a:pt x="622" y="93"/>
                      <a:pt x="559" y="96"/>
                    </a:cubicBezTo>
                    <a:cubicBezTo>
                      <a:pt x="538" y="96"/>
                      <a:pt x="538" y="96"/>
                      <a:pt x="538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482"/>
                      <a:pt x="0" y="482"/>
                      <a:pt x="0" y="482"/>
                    </a:cubicBezTo>
                    <a:cubicBezTo>
                      <a:pt x="327" y="482"/>
                      <a:pt x="327" y="482"/>
                      <a:pt x="327" y="48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xmlns="" id="{36481520-59B7-4D19-BE6F-6E81ECAA4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25" y="5314950"/>
                <a:ext cx="2103438" cy="1228725"/>
              </a:xfrm>
              <a:custGeom>
                <a:avLst/>
                <a:gdLst>
                  <a:gd name="T0" fmla="*/ 661 w 661"/>
                  <a:gd name="T1" fmla="*/ 0 h 386"/>
                  <a:gd name="T2" fmla="*/ 354 w 661"/>
                  <a:gd name="T3" fmla="*/ 0 h 386"/>
                  <a:gd name="T4" fmla="*/ 315 w 661"/>
                  <a:gd name="T5" fmla="*/ 0 h 386"/>
                  <a:gd name="T6" fmla="*/ 223 w 661"/>
                  <a:gd name="T7" fmla="*/ 0 h 386"/>
                  <a:gd name="T8" fmla="*/ 0 w 661"/>
                  <a:gd name="T9" fmla="*/ 0 h 386"/>
                  <a:gd name="T10" fmla="*/ 167 w 661"/>
                  <a:gd name="T11" fmla="*/ 290 h 386"/>
                  <a:gd name="T12" fmla="*/ 325 w 661"/>
                  <a:gd name="T13" fmla="*/ 386 h 386"/>
                  <a:gd name="T14" fmla="*/ 325 w 661"/>
                  <a:gd name="T15" fmla="*/ 386 h 386"/>
                  <a:gd name="T16" fmla="*/ 344 w 661"/>
                  <a:gd name="T17" fmla="*/ 386 h 386"/>
                  <a:gd name="T18" fmla="*/ 345 w 661"/>
                  <a:gd name="T19" fmla="*/ 386 h 386"/>
                  <a:gd name="T20" fmla="*/ 661 w 661"/>
                  <a:gd name="T21" fmla="*/ 386 h 386"/>
                  <a:gd name="T22" fmla="*/ 661 w 661"/>
                  <a:gd name="T23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1" h="386">
                    <a:moveTo>
                      <a:pt x="661" y="0"/>
                    </a:moveTo>
                    <a:cubicBezTo>
                      <a:pt x="354" y="0"/>
                      <a:pt x="354" y="0"/>
                      <a:pt x="354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201" y="349"/>
                      <a:pt x="262" y="383"/>
                      <a:pt x="325" y="386"/>
                    </a:cubicBezTo>
                    <a:cubicBezTo>
                      <a:pt x="325" y="386"/>
                      <a:pt x="325" y="386"/>
                      <a:pt x="325" y="386"/>
                    </a:cubicBezTo>
                    <a:cubicBezTo>
                      <a:pt x="344" y="386"/>
                      <a:pt x="344" y="386"/>
                      <a:pt x="344" y="386"/>
                    </a:cubicBezTo>
                    <a:cubicBezTo>
                      <a:pt x="344" y="386"/>
                      <a:pt x="345" y="386"/>
                      <a:pt x="345" y="386"/>
                    </a:cubicBezTo>
                    <a:cubicBezTo>
                      <a:pt x="661" y="386"/>
                      <a:pt x="661" y="386"/>
                      <a:pt x="661" y="386"/>
                    </a:cubicBezTo>
                    <a:cubicBezTo>
                      <a:pt x="661" y="0"/>
                      <a:pt x="661" y="0"/>
                      <a:pt x="6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4" name="Freeform 12">
                <a:extLst>
                  <a:ext uri="{FF2B5EF4-FFF2-40B4-BE49-F238E27FC236}">
                    <a16:creationId xmlns:a16="http://schemas.microsoft.com/office/drawing/2014/main" xmlns="" id="{3A0C376A-7D6C-4235-B6D1-966ED5302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0" y="3498850"/>
                <a:ext cx="1663700" cy="2738438"/>
              </a:xfrm>
              <a:custGeom>
                <a:avLst/>
                <a:gdLst>
                  <a:gd name="T0" fmla="*/ 25 w 523"/>
                  <a:gd name="T1" fmla="*/ 282 h 861"/>
                  <a:gd name="T2" fmla="*/ 0 w 523"/>
                  <a:gd name="T3" fmla="*/ 379 h 861"/>
                  <a:gd name="T4" fmla="*/ 25 w 523"/>
                  <a:gd name="T5" fmla="*/ 475 h 861"/>
                  <a:gd name="T6" fmla="*/ 193 w 523"/>
                  <a:gd name="T7" fmla="*/ 764 h 861"/>
                  <a:gd name="T8" fmla="*/ 248 w 523"/>
                  <a:gd name="T9" fmla="*/ 861 h 861"/>
                  <a:gd name="T10" fmla="*/ 243 w 523"/>
                  <a:gd name="T11" fmla="*/ 676 h 861"/>
                  <a:gd name="T12" fmla="*/ 254 w 523"/>
                  <a:gd name="T13" fmla="*/ 658 h 861"/>
                  <a:gd name="T14" fmla="*/ 523 w 523"/>
                  <a:gd name="T15" fmla="*/ 192 h 861"/>
                  <a:gd name="T16" fmla="*/ 189 w 523"/>
                  <a:gd name="T17" fmla="*/ 0 h 861"/>
                  <a:gd name="T18" fmla="*/ 25 w 523"/>
                  <a:gd name="T19" fmla="*/ 282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3" h="861">
                    <a:moveTo>
                      <a:pt x="25" y="282"/>
                    </a:moveTo>
                    <a:cubicBezTo>
                      <a:pt x="9" y="310"/>
                      <a:pt x="0" y="343"/>
                      <a:pt x="0" y="379"/>
                    </a:cubicBezTo>
                    <a:cubicBezTo>
                      <a:pt x="0" y="414"/>
                      <a:pt x="9" y="447"/>
                      <a:pt x="25" y="475"/>
                    </a:cubicBezTo>
                    <a:cubicBezTo>
                      <a:pt x="193" y="764"/>
                      <a:pt x="193" y="764"/>
                      <a:pt x="193" y="764"/>
                    </a:cubicBezTo>
                    <a:cubicBezTo>
                      <a:pt x="248" y="861"/>
                      <a:pt x="248" y="861"/>
                      <a:pt x="248" y="861"/>
                    </a:cubicBezTo>
                    <a:cubicBezTo>
                      <a:pt x="214" y="802"/>
                      <a:pt x="215" y="733"/>
                      <a:pt x="243" y="676"/>
                    </a:cubicBezTo>
                    <a:cubicBezTo>
                      <a:pt x="254" y="658"/>
                      <a:pt x="254" y="658"/>
                      <a:pt x="254" y="658"/>
                    </a:cubicBezTo>
                    <a:cubicBezTo>
                      <a:pt x="523" y="192"/>
                      <a:pt x="523" y="192"/>
                      <a:pt x="523" y="192"/>
                    </a:cubicBezTo>
                    <a:cubicBezTo>
                      <a:pt x="189" y="0"/>
                      <a:pt x="189" y="0"/>
                      <a:pt x="189" y="0"/>
                    </a:cubicBezTo>
                    <a:lnTo>
                      <a:pt x="25" y="28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xmlns="" id="{CC2746C1-6A94-4101-94D7-A48B4AC8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095" y="2312211"/>
              <a:ext cx="304087" cy="174857"/>
            </a:xfrm>
            <a:custGeom>
              <a:avLst/>
              <a:gdLst>
                <a:gd name="T0" fmla="*/ 1153 w 1153"/>
                <a:gd name="T1" fmla="*/ 663 h 663"/>
                <a:gd name="T2" fmla="*/ 768 w 1153"/>
                <a:gd name="T3" fmla="*/ 0 h 663"/>
                <a:gd name="T4" fmla="*/ 0 w 1153"/>
                <a:gd name="T5" fmla="*/ 0 h 663"/>
                <a:gd name="T6" fmla="*/ 1153 w 1153"/>
                <a:gd name="T7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3" h="663">
                  <a:moveTo>
                    <a:pt x="1153" y="66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1153" y="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892887" y="2711820"/>
            <a:ext cx="662541" cy="780487"/>
            <a:chOff x="5089525" y="2247900"/>
            <a:chExt cx="2006600" cy="2276475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5089525" y="3806825"/>
              <a:ext cx="2006600" cy="717550"/>
            </a:xfrm>
            <a:custGeom>
              <a:avLst/>
              <a:gdLst>
                <a:gd name="T0" fmla="*/ 451 w 629"/>
                <a:gd name="T1" fmla="*/ 74 h 225"/>
                <a:gd name="T2" fmla="*/ 466 w 629"/>
                <a:gd name="T3" fmla="*/ 74 h 225"/>
                <a:gd name="T4" fmla="*/ 503 w 629"/>
                <a:gd name="T5" fmla="*/ 64 h 225"/>
                <a:gd name="T6" fmla="*/ 583 w 629"/>
                <a:gd name="T7" fmla="*/ 15 h 225"/>
                <a:gd name="T8" fmla="*/ 600 w 629"/>
                <a:gd name="T9" fmla="*/ 4 h 225"/>
                <a:gd name="T10" fmla="*/ 621 w 629"/>
                <a:gd name="T11" fmla="*/ 9 h 225"/>
                <a:gd name="T12" fmla="*/ 627 w 629"/>
                <a:gd name="T13" fmla="*/ 19 h 225"/>
                <a:gd name="T14" fmla="*/ 626 w 629"/>
                <a:gd name="T15" fmla="*/ 26 h 225"/>
                <a:gd name="T16" fmla="*/ 588 w 629"/>
                <a:gd name="T17" fmla="*/ 67 h 225"/>
                <a:gd name="T18" fmla="*/ 547 w 629"/>
                <a:gd name="T19" fmla="*/ 105 h 225"/>
                <a:gd name="T20" fmla="*/ 516 w 629"/>
                <a:gd name="T21" fmla="*/ 135 h 225"/>
                <a:gd name="T22" fmla="*/ 497 w 629"/>
                <a:gd name="T23" fmla="*/ 148 h 225"/>
                <a:gd name="T24" fmla="*/ 447 w 629"/>
                <a:gd name="T25" fmla="*/ 179 h 225"/>
                <a:gd name="T26" fmla="*/ 393 w 629"/>
                <a:gd name="T27" fmla="*/ 219 h 225"/>
                <a:gd name="T28" fmla="*/ 371 w 629"/>
                <a:gd name="T29" fmla="*/ 223 h 225"/>
                <a:gd name="T30" fmla="*/ 329 w 629"/>
                <a:gd name="T31" fmla="*/ 212 h 225"/>
                <a:gd name="T32" fmla="*/ 285 w 629"/>
                <a:gd name="T33" fmla="*/ 201 h 225"/>
                <a:gd name="T34" fmla="*/ 225 w 629"/>
                <a:gd name="T35" fmla="*/ 189 h 225"/>
                <a:gd name="T36" fmla="*/ 186 w 629"/>
                <a:gd name="T37" fmla="*/ 181 h 225"/>
                <a:gd name="T38" fmla="*/ 169 w 629"/>
                <a:gd name="T39" fmla="*/ 180 h 225"/>
                <a:gd name="T40" fmla="*/ 121 w 629"/>
                <a:gd name="T41" fmla="*/ 170 h 225"/>
                <a:gd name="T42" fmla="*/ 66 w 629"/>
                <a:gd name="T43" fmla="*/ 157 h 225"/>
                <a:gd name="T44" fmla="*/ 23 w 629"/>
                <a:gd name="T45" fmla="*/ 149 h 225"/>
                <a:gd name="T46" fmla="*/ 9 w 629"/>
                <a:gd name="T47" fmla="*/ 145 h 225"/>
                <a:gd name="T48" fmla="*/ 4 w 629"/>
                <a:gd name="T49" fmla="*/ 140 h 225"/>
                <a:gd name="T50" fmla="*/ 3 w 629"/>
                <a:gd name="T51" fmla="*/ 94 h 225"/>
                <a:gd name="T52" fmla="*/ 21 w 629"/>
                <a:gd name="T53" fmla="*/ 29 h 225"/>
                <a:gd name="T54" fmla="*/ 39 w 629"/>
                <a:gd name="T55" fmla="*/ 4 h 225"/>
                <a:gd name="T56" fmla="*/ 45 w 629"/>
                <a:gd name="T57" fmla="*/ 2 h 225"/>
                <a:gd name="T58" fmla="*/ 106 w 629"/>
                <a:gd name="T59" fmla="*/ 21 h 225"/>
                <a:gd name="T60" fmla="*/ 125 w 629"/>
                <a:gd name="T61" fmla="*/ 27 h 225"/>
                <a:gd name="T62" fmla="*/ 135 w 629"/>
                <a:gd name="T63" fmla="*/ 27 h 225"/>
                <a:gd name="T64" fmla="*/ 175 w 629"/>
                <a:gd name="T65" fmla="*/ 17 h 225"/>
                <a:gd name="T66" fmla="*/ 231 w 629"/>
                <a:gd name="T67" fmla="*/ 11 h 225"/>
                <a:gd name="T68" fmla="*/ 274 w 629"/>
                <a:gd name="T69" fmla="*/ 24 h 225"/>
                <a:gd name="T70" fmla="*/ 329 w 629"/>
                <a:gd name="T71" fmla="*/ 52 h 225"/>
                <a:gd name="T72" fmla="*/ 356 w 629"/>
                <a:gd name="T73" fmla="*/ 57 h 225"/>
                <a:gd name="T74" fmla="*/ 417 w 629"/>
                <a:gd name="T75" fmla="*/ 71 h 225"/>
                <a:gd name="T76" fmla="*/ 433 w 629"/>
                <a:gd name="T77" fmla="*/ 87 h 225"/>
                <a:gd name="T78" fmla="*/ 422 w 629"/>
                <a:gd name="T79" fmla="*/ 112 h 225"/>
                <a:gd name="T80" fmla="*/ 386 w 629"/>
                <a:gd name="T81" fmla="*/ 113 h 225"/>
                <a:gd name="T82" fmla="*/ 309 w 629"/>
                <a:gd name="T83" fmla="*/ 113 h 225"/>
                <a:gd name="T84" fmla="*/ 279 w 629"/>
                <a:gd name="T85" fmla="*/ 120 h 225"/>
                <a:gd name="T86" fmla="*/ 272 w 629"/>
                <a:gd name="T87" fmla="*/ 134 h 225"/>
                <a:gd name="T88" fmla="*/ 285 w 629"/>
                <a:gd name="T89" fmla="*/ 141 h 225"/>
                <a:gd name="T90" fmla="*/ 296 w 629"/>
                <a:gd name="T91" fmla="*/ 137 h 225"/>
                <a:gd name="T92" fmla="*/ 366 w 629"/>
                <a:gd name="T93" fmla="*/ 134 h 225"/>
                <a:gd name="T94" fmla="*/ 409 w 629"/>
                <a:gd name="T95" fmla="*/ 136 h 225"/>
                <a:gd name="T96" fmla="*/ 437 w 629"/>
                <a:gd name="T97" fmla="*/ 130 h 225"/>
                <a:gd name="T98" fmla="*/ 453 w 629"/>
                <a:gd name="T99" fmla="*/ 77 h 225"/>
                <a:gd name="T100" fmla="*/ 451 w 629"/>
                <a:gd name="T101" fmla="*/ 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225">
                  <a:moveTo>
                    <a:pt x="451" y="74"/>
                  </a:moveTo>
                  <a:cubicBezTo>
                    <a:pt x="457" y="74"/>
                    <a:pt x="462" y="74"/>
                    <a:pt x="466" y="74"/>
                  </a:cubicBezTo>
                  <a:cubicBezTo>
                    <a:pt x="480" y="73"/>
                    <a:pt x="491" y="68"/>
                    <a:pt x="503" y="64"/>
                  </a:cubicBezTo>
                  <a:cubicBezTo>
                    <a:pt x="533" y="52"/>
                    <a:pt x="557" y="33"/>
                    <a:pt x="583" y="15"/>
                  </a:cubicBezTo>
                  <a:cubicBezTo>
                    <a:pt x="589" y="11"/>
                    <a:pt x="594" y="7"/>
                    <a:pt x="600" y="4"/>
                  </a:cubicBezTo>
                  <a:cubicBezTo>
                    <a:pt x="608" y="0"/>
                    <a:pt x="615" y="2"/>
                    <a:pt x="621" y="9"/>
                  </a:cubicBezTo>
                  <a:cubicBezTo>
                    <a:pt x="623" y="12"/>
                    <a:pt x="625" y="16"/>
                    <a:pt x="627" y="19"/>
                  </a:cubicBezTo>
                  <a:cubicBezTo>
                    <a:pt x="629" y="22"/>
                    <a:pt x="628" y="24"/>
                    <a:pt x="626" y="26"/>
                  </a:cubicBezTo>
                  <a:cubicBezTo>
                    <a:pt x="613" y="40"/>
                    <a:pt x="601" y="54"/>
                    <a:pt x="588" y="67"/>
                  </a:cubicBezTo>
                  <a:cubicBezTo>
                    <a:pt x="575" y="80"/>
                    <a:pt x="560" y="92"/>
                    <a:pt x="547" y="105"/>
                  </a:cubicBezTo>
                  <a:cubicBezTo>
                    <a:pt x="536" y="115"/>
                    <a:pt x="527" y="126"/>
                    <a:pt x="516" y="135"/>
                  </a:cubicBezTo>
                  <a:cubicBezTo>
                    <a:pt x="511" y="140"/>
                    <a:pt x="503" y="144"/>
                    <a:pt x="497" y="148"/>
                  </a:cubicBezTo>
                  <a:cubicBezTo>
                    <a:pt x="480" y="158"/>
                    <a:pt x="464" y="169"/>
                    <a:pt x="447" y="179"/>
                  </a:cubicBezTo>
                  <a:cubicBezTo>
                    <a:pt x="427" y="190"/>
                    <a:pt x="411" y="205"/>
                    <a:pt x="393" y="219"/>
                  </a:cubicBezTo>
                  <a:cubicBezTo>
                    <a:pt x="386" y="225"/>
                    <a:pt x="379" y="225"/>
                    <a:pt x="371" y="223"/>
                  </a:cubicBezTo>
                  <a:cubicBezTo>
                    <a:pt x="357" y="219"/>
                    <a:pt x="343" y="216"/>
                    <a:pt x="329" y="212"/>
                  </a:cubicBezTo>
                  <a:cubicBezTo>
                    <a:pt x="314" y="208"/>
                    <a:pt x="300" y="205"/>
                    <a:pt x="285" y="201"/>
                  </a:cubicBezTo>
                  <a:cubicBezTo>
                    <a:pt x="265" y="197"/>
                    <a:pt x="245" y="193"/>
                    <a:pt x="225" y="189"/>
                  </a:cubicBezTo>
                  <a:cubicBezTo>
                    <a:pt x="212" y="186"/>
                    <a:pt x="199" y="183"/>
                    <a:pt x="186" y="181"/>
                  </a:cubicBezTo>
                  <a:cubicBezTo>
                    <a:pt x="180" y="180"/>
                    <a:pt x="174" y="180"/>
                    <a:pt x="169" y="180"/>
                  </a:cubicBezTo>
                  <a:cubicBezTo>
                    <a:pt x="152" y="180"/>
                    <a:pt x="137" y="175"/>
                    <a:pt x="121" y="170"/>
                  </a:cubicBezTo>
                  <a:cubicBezTo>
                    <a:pt x="103" y="165"/>
                    <a:pt x="85" y="161"/>
                    <a:pt x="66" y="157"/>
                  </a:cubicBezTo>
                  <a:cubicBezTo>
                    <a:pt x="52" y="154"/>
                    <a:pt x="38" y="152"/>
                    <a:pt x="23" y="149"/>
                  </a:cubicBezTo>
                  <a:cubicBezTo>
                    <a:pt x="18" y="148"/>
                    <a:pt x="13" y="147"/>
                    <a:pt x="9" y="145"/>
                  </a:cubicBezTo>
                  <a:cubicBezTo>
                    <a:pt x="7" y="144"/>
                    <a:pt x="5" y="142"/>
                    <a:pt x="4" y="140"/>
                  </a:cubicBezTo>
                  <a:cubicBezTo>
                    <a:pt x="0" y="125"/>
                    <a:pt x="1" y="109"/>
                    <a:pt x="3" y="94"/>
                  </a:cubicBezTo>
                  <a:cubicBezTo>
                    <a:pt x="6" y="72"/>
                    <a:pt x="12" y="50"/>
                    <a:pt x="21" y="29"/>
                  </a:cubicBezTo>
                  <a:cubicBezTo>
                    <a:pt x="26" y="20"/>
                    <a:pt x="30" y="10"/>
                    <a:pt x="39" y="4"/>
                  </a:cubicBezTo>
                  <a:cubicBezTo>
                    <a:pt x="40" y="3"/>
                    <a:pt x="43" y="2"/>
                    <a:pt x="45" y="2"/>
                  </a:cubicBezTo>
                  <a:cubicBezTo>
                    <a:pt x="66" y="8"/>
                    <a:pt x="86" y="15"/>
                    <a:pt x="106" y="21"/>
                  </a:cubicBezTo>
                  <a:cubicBezTo>
                    <a:pt x="113" y="23"/>
                    <a:pt x="119" y="25"/>
                    <a:pt x="125" y="27"/>
                  </a:cubicBezTo>
                  <a:cubicBezTo>
                    <a:pt x="129" y="28"/>
                    <a:pt x="132" y="28"/>
                    <a:pt x="135" y="27"/>
                  </a:cubicBezTo>
                  <a:cubicBezTo>
                    <a:pt x="149" y="24"/>
                    <a:pt x="162" y="20"/>
                    <a:pt x="175" y="17"/>
                  </a:cubicBezTo>
                  <a:cubicBezTo>
                    <a:pt x="193" y="13"/>
                    <a:pt x="212" y="9"/>
                    <a:pt x="231" y="11"/>
                  </a:cubicBezTo>
                  <a:cubicBezTo>
                    <a:pt x="246" y="13"/>
                    <a:pt x="261" y="17"/>
                    <a:pt x="274" y="24"/>
                  </a:cubicBezTo>
                  <a:cubicBezTo>
                    <a:pt x="293" y="33"/>
                    <a:pt x="311" y="42"/>
                    <a:pt x="329" y="52"/>
                  </a:cubicBezTo>
                  <a:cubicBezTo>
                    <a:pt x="337" y="56"/>
                    <a:pt x="347" y="56"/>
                    <a:pt x="356" y="57"/>
                  </a:cubicBezTo>
                  <a:cubicBezTo>
                    <a:pt x="377" y="60"/>
                    <a:pt x="398" y="62"/>
                    <a:pt x="417" y="71"/>
                  </a:cubicBezTo>
                  <a:cubicBezTo>
                    <a:pt x="425" y="74"/>
                    <a:pt x="428" y="81"/>
                    <a:pt x="433" y="87"/>
                  </a:cubicBezTo>
                  <a:cubicBezTo>
                    <a:pt x="440" y="96"/>
                    <a:pt x="435" y="111"/>
                    <a:pt x="422" y="112"/>
                  </a:cubicBezTo>
                  <a:cubicBezTo>
                    <a:pt x="410" y="113"/>
                    <a:pt x="398" y="114"/>
                    <a:pt x="386" y="113"/>
                  </a:cubicBezTo>
                  <a:cubicBezTo>
                    <a:pt x="360" y="111"/>
                    <a:pt x="334" y="109"/>
                    <a:pt x="309" y="113"/>
                  </a:cubicBezTo>
                  <a:cubicBezTo>
                    <a:pt x="299" y="114"/>
                    <a:pt x="289" y="117"/>
                    <a:pt x="279" y="120"/>
                  </a:cubicBezTo>
                  <a:cubicBezTo>
                    <a:pt x="273" y="122"/>
                    <a:pt x="270" y="128"/>
                    <a:pt x="272" y="134"/>
                  </a:cubicBezTo>
                  <a:cubicBezTo>
                    <a:pt x="274" y="139"/>
                    <a:pt x="279" y="142"/>
                    <a:pt x="285" y="141"/>
                  </a:cubicBezTo>
                  <a:cubicBezTo>
                    <a:pt x="289" y="140"/>
                    <a:pt x="292" y="138"/>
                    <a:pt x="296" y="137"/>
                  </a:cubicBezTo>
                  <a:cubicBezTo>
                    <a:pt x="319" y="131"/>
                    <a:pt x="343" y="132"/>
                    <a:pt x="366" y="134"/>
                  </a:cubicBezTo>
                  <a:cubicBezTo>
                    <a:pt x="381" y="135"/>
                    <a:pt x="395" y="136"/>
                    <a:pt x="409" y="136"/>
                  </a:cubicBezTo>
                  <a:cubicBezTo>
                    <a:pt x="418" y="136"/>
                    <a:pt x="428" y="134"/>
                    <a:pt x="437" y="130"/>
                  </a:cubicBezTo>
                  <a:cubicBezTo>
                    <a:pt x="454" y="122"/>
                    <a:pt x="465" y="96"/>
                    <a:pt x="453" y="77"/>
                  </a:cubicBezTo>
                  <a:cubicBezTo>
                    <a:pt x="452" y="76"/>
                    <a:pt x="452" y="76"/>
                    <a:pt x="451" y="7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6"/>
            <p:cNvSpPr>
              <a:spLocks noEditPoints="1"/>
            </p:cNvSpPr>
            <p:nvPr/>
          </p:nvSpPr>
          <p:spPr bwMode="auto">
            <a:xfrm>
              <a:off x="5462588" y="2247900"/>
              <a:ext cx="1538288" cy="1677988"/>
            </a:xfrm>
            <a:custGeom>
              <a:avLst/>
              <a:gdLst>
                <a:gd name="T0" fmla="*/ 224 w 482"/>
                <a:gd name="T1" fmla="*/ 478 h 526"/>
                <a:gd name="T2" fmla="*/ 238 w 482"/>
                <a:gd name="T3" fmla="*/ 472 h 526"/>
                <a:gd name="T4" fmla="*/ 241 w 482"/>
                <a:gd name="T5" fmla="*/ 386 h 526"/>
                <a:gd name="T6" fmla="*/ 171 w 482"/>
                <a:gd name="T7" fmla="*/ 375 h 526"/>
                <a:gd name="T8" fmla="*/ 130 w 482"/>
                <a:gd name="T9" fmla="*/ 401 h 526"/>
                <a:gd name="T10" fmla="*/ 17 w 482"/>
                <a:gd name="T11" fmla="*/ 346 h 526"/>
                <a:gd name="T12" fmla="*/ 32 w 482"/>
                <a:gd name="T13" fmla="*/ 258 h 526"/>
                <a:gd name="T14" fmla="*/ 49 w 482"/>
                <a:gd name="T15" fmla="*/ 99 h 526"/>
                <a:gd name="T16" fmla="*/ 120 w 482"/>
                <a:gd name="T17" fmla="*/ 81 h 526"/>
                <a:gd name="T18" fmla="*/ 202 w 482"/>
                <a:gd name="T19" fmla="*/ 7 h 526"/>
                <a:gd name="T20" fmla="*/ 327 w 482"/>
                <a:gd name="T21" fmla="*/ 55 h 526"/>
                <a:gd name="T22" fmla="*/ 448 w 482"/>
                <a:gd name="T23" fmla="*/ 93 h 526"/>
                <a:gd name="T24" fmla="*/ 420 w 482"/>
                <a:gd name="T25" fmla="*/ 275 h 526"/>
                <a:gd name="T26" fmla="*/ 347 w 482"/>
                <a:gd name="T27" fmla="*/ 292 h 526"/>
                <a:gd name="T28" fmla="*/ 280 w 482"/>
                <a:gd name="T29" fmla="*/ 379 h 526"/>
                <a:gd name="T30" fmla="*/ 325 w 482"/>
                <a:gd name="T31" fmla="*/ 472 h 526"/>
                <a:gd name="T32" fmla="*/ 383 w 482"/>
                <a:gd name="T33" fmla="*/ 497 h 526"/>
                <a:gd name="T34" fmla="*/ 335 w 482"/>
                <a:gd name="T35" fmla="*/ 525 h 526"/>
                <a:gd name="T36" fmla="*/ 294 w 482"/>
                <a:gd name="T37" fmla="*/ 520 h 526"/>
                <a:gd name="T38" fmla="*/ 217 w 482"/>
                <a:gd name="T39" fmla="*/ 506 h 526"/>
                <a:gd name="T40" fmla="*/ 190 w 482"/>
                <a:gd name="T41" fmla="*/ 492 h 526"/>
                <a:gd name="T42" fmla="*/ 237 w 482"/>
                <a:gd name="T43" fmla="*/ 365 h 526"/>
                <a:gd name="T44" fmla="*/ 231 w 482"/>
                <a:gd name="T45" fmla="*/ 337 h 526"/>
                <a:gd name="T46" fmla="*/ 198 w 482"/>
                <a:gd name="T47" fmla="*/ 296 h 526"/>
                <a:gd name="T48" fmla="*/ 160 w 482"/>
                <a:gd name="T49" fmla="*/ 275 h 526"/>
                <a:gd name="T50" fmla="*/ 85 w 482"/>
                <a:gd name="T51" fmla="*/ 313 h 526"/>
                <a:gd name="T52" fmla="*/ 110 w 482"/>
                <a:gd name="T53" fmla="*/ 273 h 526"/>
                <a:gd name="T54" fmla="*/ 158 w 482"/>
                <a:gd name="T55" fmla="*/ 261 h 526"/>
                <a:gd name="T56" fmla="*/ 107 w 482"/>
                <a:gd name="T57" fmla="*/ 192 h 526"/>
                <a:gd name="T58" fmla="*/ 216 w 482"/>
                <a:gd name="T59" fmla="*/ 285 h 526"/>
                <a:gd name="T60" fmla="*/ 231 w 482"/>
                <a:gd name="T61" fmla="*/ 281 h 526"/>
                <a:gd name="T62" fmla="*/ 252 w 482"/>
                <a:gd name="T63" fmla="*/ 180 h 526"/>
                <a:gd name="T64" fmla="*/ 196 w 482"/>
                <a:gd name="T65" fmla="*/ 124 h 526"/>
                <a:gd name="T66" fmla="*/ 247 w 482"/>
                <a:gd name="T67" fmla="*/ 115 h 526"/>
                <a:gd name="T68" fmla="*/ 266 w 482"/>
                <a:gd name="T69" fmla="*/ 208 h 526"/>
                <a:gd name="T70" fmla="*/ 321 w 482"/>
                <a:gd name="T71" fmla="*/ 175 h 526"/>
                <a:gd name="T72" fmla="*/ 377 w 482"/>
                <a:gd name="T73" fmla="*/ 123 h 526"/>
                <a:gd name="T74" fmla="*/ 334 w 482"/>
                <a:gd name="T75" fmla="*/ 179 h 526"/>
                <a:gd name="T76" fmla="*/ 381 w 482"/>
                <a:gd name="T77" fmla="*/ 195 h 526"/>
                <a:gd name="T78" fmla="*/ 314 w 482"/>
                <a:gd name="T79" fmla="*/ 194 h 526"/>
                <a:gd name="T80" fmla="*/ 261 w 482"/>
                <a:gd name="T81" fmla="*/ 245 h 526"/>
                <a:gd name="T82" fmla="*/ 264 w 482"/>
                <a:gd name="T83" fmla="*/ 333 h 526"/>
                <a:gd name="T84" fmla="*/ 330 w 482"/>
                <a:gd name="T85" fmla="*/ 264 h 526"/>
                <a:gd name="T86" fmla="*/ 433 w 482"/>
                <a:gd name="T87" fmla="*/ 107 h 526"/>
                <a:gd name="T88" fmla="*/ 319 w 482"/>
                <a:gd name="T89" fmla="*/ 86 h 526"/>
                <a:gd name="T90" fmla="*/ 247 w 482"/>
                <a:gd name="T91" fmla="*/ 27 h 526"/>
                <a:gd name="T92" fmla="*/ 140 w 482"/>
                <a:gd name="T93" fmla="*/ 107 h 526"/>
                <a:gd name="T94" fmla="*/ 127 w 482"/>
                <a:gd name="T95" fmla="*/ 116 h 526"/>
                <a:gd name="T96" fmla="*/ 25 w 482"/>
                <a:gd name="T97" fmla="*/ 166 h 526"/>
                <a:gd name="T98" fmla="*/ 69 w 482"/>
                <a:gd name="T99" fmla="*/ 259 h 526"/>
                <a:gd name="T100" fmla="*/ 36 w 482"/>
                <a:gd name="T101" fmla="*/ 336 h 526"/>
                <a:gd name="T102" fmla="*/ 157 w 482"/>
                <a:gd name="T103" fmla="*/ 352 h 526"/>
                <a:gd name="T104" fmla="*/ 237 w 482"/>
                <a:gd name="T105" fmla="*/ 36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526">
                  <a:moveTo>
                    <a:pt x="190" y="490"/>
                  </a:moveTo>
                  <a:cubicBezTo>
                    <a:pt x="201" y="486"/>
                    <a:pt x="212" y="482"/>
                    <a:pt x="224" y="478"/>
                  </a:cubicBezTo>
                  <a:cubicBezTo>
                    <a:pt x="228" y="476"/>
                    <a:pt x="232" y="476"/>
                    <a:pt x="236" y="475"/>
                  </a:cubicBezTo>
                  <a:cubicBezTo>
                    <a:pt x="237" y="474"/>
                    <a:pt x="238" y="473"/>
                    <a:pt x="238" y="472"/>
                  </a:cubicBezTo>
                  <a:cubicBezTo>
                    <a:pt x="240" y="464"/>
                    <a:pt x="242" y="456"/>
                    <a:pt x="243" y="448"/>
                  </a:cubicBezTo>
                  <a:cubicBezTo>
                    <a:pt x="245" y="427"/>
                    <a:pt x="245" y="407"/>
                    <a:pt x="241" y="386"/>
                  </a:cubicBezTo>
                  <a:cubicBezTo>
                    <a:pt x="239" y="386"/>
                    <a:pt x="237" y="386"/>
                    <a:pt x="235" y="386"/>
                  </a:cubicBezTo>
                  <a:cubicBezTo>
                    <a:pt x="213" y="388"/>
                    <a:pt x="191" y="385"/>
                    <a:pt x="171" y="375"/>
                  </a:cubicBezTo>
                  <a:cubicBezTo>
                    <a:pt x="170" y="374"/>
                    <a:pt x="167" y="375"/>
                    <a:pt x="166" y="376"/>
                  </a:cubicBezTo>
                  <a:cubicBezTo>
                    <a:pt x="156" y="387"/>
                    <a:pt x="144" y="396"/>
                    <a:pt x="130" y="401"/>
                  </a:cubicBezTo>
                  <a:cubicBezTo>
                    <a:pt x="113" y="406"/>
                    <a:pt x="97" y="408"/>
                    <a:pt x="80" y="403"/>
                  </a:cubicBezTo>
                  <a:cubicBezTo>
                    <a:pt x="49" y="396"/>
                    <a:pt x="27" y="376"/>
                    <a:pt x="17" y="346"/>
                  </a:cubicBezTo>
                  <a:cubicBezTo>
                    <a:pt x="8" y="317"/>
                    <a:pt x="13" y="289"/>
                    <a:pt x="32" y="265"/>
                  </a:cubicBezTo>
                  <a:cubicBezTo>
                    <a:pt x="34" y="262"/>
                    <a:pt x="34" y="261"/>
                    <a:pt x="32" y="258"/>
                  </a:cubicBezTo>
                  <a:cubicBezTo>
                    <a:pt x="10" y="236"/>
                    <a:pt x="0" y="210"/>
                    <a:pt x="2" y="179"/>
                  </a:cubicBezTo>
                  <a:cubicBezTo>
                    <a:pt x="4" y="144"/>
                    <a:pt x="19" y="117"/>
                    <a:pt x="49" y="99"/>
                  </a:cubicBezTo>
                  <a:cubicBezTo>
                    <a:pt x="68" y="87"/>
                    <a:pt x="88" y="84"/>
                    <a:pt x="110" y="88"/>
                  </a:cubicBezTo>
                  <a:cubicBezTo>
                    <a:pt x="118" y="90"/>
                    <a:pt x="118" y="89"/>
                    <a:pt x="120" y="81"/>
                  </a:cubicBezTo>
                  <a:cubicBezTo>
                    <a:pt x="125" y="62"/>
                    <a:pt x="135" y="46"/>
                    <a:pt x="149" y="34"/>
                  </a:cubicBezTo>
                  <a:cubicBezTo>
                    <a:pt x="165" y="20"/>
                    <a:pt x="182" y="11"/>
                    <a:pt x="202" y="7"/>
                  </a:cubicBezTo>
                  <a:cubicBezTo>
                    <a:pt x="237" y="0"/>
                    <a:pt x="269" y="5"/>
                    <a:pt x="299" y="25"/>
                  </a:cubicBezTo>
                  <a:cubicBezTo>
                    <a:pt x="311" y="33"/>
                    <a:pt x="320" y="43"/>
                    <a:pt x="327" y="55"/>
                  </a:cubicBezTo>
                  <a:cubicBezTo>
                    <a:pt x="329" y="58"/>
                    <a:pt x="330" y="58"/>
                    <a:pt x="334" y="58"/>
                  </a:cubicBezTo>
                  <a:cubicBezTo>
                    <a:pt x="379" y="48"/>
                    <a:pt x="418" y="58"/>
                    <a:pt x="448" y="93"/>
                  </a:cubicBezTo>
                  <a:cubicBezTo>
                    <a:pt x="473" y="120"/>
                    <a:pt x="482" y="152"/>
                    <a:pt x="477" y="189"/>
                  </a:cubicBezTo>
                  <a:cubicBezTo>
                    <a:pt x="472" y="227"/>
                    <a:pt x="453" y="256"/>
                    <a:pt x="420" y="275"/>
                  </a:cubicBezTo>
                  <a:cubicBezTo>
                    <a:pt x="399" y="287"/>
                    <a:pt x="376" y="292"/>
                    <a:pt x="352" y="289"/>
                  </a:cubicBezTo>
                  <a:cubicBezTo>
                    <a:pt x="349" y="289"/>
                    <a:pt x="348" y="289"/>
                    <a:pt x="347" y="292"/>
                  </a:cubicBezTo>
                  <a:cubicBezTo>
                    <a:pt x="338" y="329"/>
                    <a:pt x="316" y="356"/>
                    <a:pt x="282" y="374"/>
                  </a:cubicBezTo>
                  <a:cubicBezTo>
                    <a:pt x="279" y="375"/>
                    <a:pt x="279" y="376"/>
                    <a:pt x="280" y="379"/>
                  </a:cubicBezTo>
                  <a:cubicBezTo>
                    <a:pt x="291" y="403"/>
                    <a:pt x="302" y="428"/>
                    <a:pt x="313" y="452"/>
                  </a:cubicBezTo>
                  <a:cubicBezTo>
                    <a:pt x="316" y="459"/>
                    <a:pt x="321" y="465"/>
                    <a:pt x="325" y="472"/>
                  </a:cubicBezTo>
                  <a:cubicBezTo>
                    <a:pt x="326" y="473"/>
                    <a:pt x="328" y="474"/>
                    <a:pt x="329" y="475"/>
                  </a:cubicBezTo>
                  <a:cubicBezTo>
                    <a:pt x="348" y="479"/>
                    <a:pt x="366" y="486"/>
                    <a:pt x="383" y="497"/>
                  </a:cubicBezTo>
                  <a:cubicBezTo>
                    <a:pt x="387" y="500"/>
                    <a:pt x="391" y="502"/>
                    <a:pt x="396" y="505"/>
                  </a:cubicBezTo>
                  <a:cubicBezTo>
                    <a:pt x="376" y="515"/>
                    <a:pt x="357" y="525"/>
                    <a:pt x="335" y="525"/>
                  </a:cubicBezTo>
                  <a:cubicBezTo>
                    <a:pt x="330" y="525"/>
                    <a:pt x="324" y="525"/>
                    <a:pt x="319" y="525"/>
                  </a:cubicBezTo>
                  <a:cubicBezTo>
                    <a:pt x="310" y="526"/>
                    <a:pt x="302" y="523"/>
                    <a:pt x="294" y="520"/>
                  </a:cubicBezTo>
                  <a:cubicBezTo>
                    <a:pt x="278" y="514"/>
                    <a:pt x="262" y="511"/>
                    <a:pt x="245" y="509"/>
                  </a:cubicBezTo>
                  <a:cubicBezTo>
                    <a:pt x="236" y="508"/>
                    <a:pt x="226" y="508"/>
                    <a:pt x="217" y="506"/>
                  </a:cubicBezTo>
                  <a:cubicBezTo>
                    <a:pt x="210" y="504"/>
                    <a:pt x="204" y="500"/>
                    <a:pt x="198" y="497"/>
                  </a:cubicBezTo>
                  <a:cubicBezTo>
                    <a:pt x="195" y="495"/>
                    <a:pt x="193" y="493"/>
                    <a:pt x="190" y="492"/>
                  </a:cubicBezTo>
                  <a:cubicBezTo>
                    <a:pt x="190" y="491"/>
                    <a:pt x="190" y="491"/>
                    <a:pt x="190" y="490"/>
                  </a:cubicBezTo>
                  <a:close/>
                  <a:moveTo>
                    <a:pt x="237" y="365"/>
                  </a:moveTo>
                  <a:cubicBezTo>
                    <a:pt x="237" y="363"/>
                    <a:pt x="236" y="362"/>
                    <a:pt x="236" y="360"/>
                  </a:cubicBezTo>
                  <a:cubicBezTo>
                    <a:pt x="234" y="352"/>
                    <a:pt x="233" y="344"/>
                    <a:pt x="231" y="337"/>
                  </a:cubicBezTo>
                  <a:cubicBezTo>
                    <a:pt x="231" y="334"/>
                    <a:pt x="230" y="330"/>
                    <a:pt x="228" y="328"/>
                  </a:cubicBezTo>
                  <a:cubicBezTo>
                    <a:pt x="218" y="317"/>
                    <a:pt x="208" y="306"/>
                    <a:pt x="198" y="296"/>
                  </a:cubicBezTo>
                  <a:cubicBezTo>
                    <a:pt x="192" y="291"/>
                    <a:pt x="185" y="285"/>
                    <a:pt x="177" y="281"/>
                  </a:cubicBezTo>
                  <a:cubicBezTo>
                    <a:pt x="172" y="278"/>
                    <a:pt x="166" y="276"/>
                    <a:pt x="160" y="275"/>
                  </a:cubicBezTo>
                  <a:cubicBezTo>
                    <a:pt x="146" y="272"/>
                    <a:pt x="131" y="272"/>
                    <a:pt x="117" y="277"/>
                  </a:cubicBezTo>
                  <a:cubicBezTo>
                    <a:pt x="101" y="284"/>
                    <a:pt x="90" y="296"/>
                    <a:pt x="85" y="313"/>
                  </a:cubicBezTo>
                  <a:cubicBezTo>
                    <a:pt x="84" y="312"/>
                    <a:pt x="84" y="311"/>
                    <a:pt x="84" y="310"/>
                  </a:cubicBezTo>
                  <a:cubicBezTo>
                    <a:pt x="88" y="294"/>
                    <a:pt x="97" y="282"/>
                    <a:pt x="110" y="273"/>
                  </a:cubicBezTo>
                  <a:cubicBezTo>
                    <a:pt x="123" y="265"/>
                    <a:pt x="138" y="262"/>
                    <a:pt x="153" y="262"/>
                  </a:cubicBezTo>
                  <a:cubicBezTo>
                    <a:pt x="154" y="262"/>
                    <a:pt x="156" y="262"/>
                    <a:pt x="158" y="261"/>
                  </a:cubicBezTo>
                  <a:cubicBezTo>
                    <a:pt x="132" y="236"/>
                    <a:pt x="108" y="212"/>
                    <a:pt x="99" y="177"/>
                  </a:cubicBezTo>
                  <a:cubicBezTo>
                    <a:pt x="102" y="182"/>
                    <a:pt x="104" y="187"/>
                    <a:pt x="107" y="192"/>
                  </a:cubicBezTo>
                  <a:cubicBezTo>
                    <a:pt x="119" y="212"/>
                    <a:pt x="136" y="228"/>
                    <a:pt x="154" y="241"/>
                  </a:cubicBezTo>
                  <a:cubicBezTo>
                    <a:pt x="174" y="256"/>
                    <a:pt x="195" y="270"/>
                    <a:pt x="216" y="285"/>
                  </a:cubicBezTo>
                  <a:cubicBezTo>
                    <a:pt x="221" y="288"/>
                    <a:pt x="225" y="291"/>
                    <a:pt x="229" y="294"/>
                  </a:cubicBezTo>
                  <a:cubicBezTo>
                    <a:pt x="230" y="289"/>
                    <a:pt x="230" y="285"/>
                    <a:pt x="231" y="281"/>
                  </a:cubicBezTo>
                  <a:cubicBezTo>
                    <a:pt x="234" y="267"/>
                    <a:pt x="236" y="252"/>
                    <a:pt x="240" y="238"/>
                  </a:cubicBezTo>
                  <a:cubicBezTo>
                    <a:pt x="245" y="219"/>
                    <a:pt x="250" y="200"/>
                    <a:pt x="252" y="180"/>
                  </a:cubicBezTo>
                  <a:cubicBezTo>
                    <a:pt x="253" y="173"/>
                    <a:pt x="252" y="166"/>
                    <a:pt x="248" y="160"/>
                  </a:cubicBezTo>
                  <a:cubicBezTo>
                    <a:pt x="235" y="141"/>
                    <a:pt x="218" y="129"/>
                    <a:pt x="196" y="124"/>
                  </a:cubicBezTo>
                  <a:cubicBezTo>
                    <a:pt x="217" y="125"/>
                    <a:pt x="235" y="134"/>
                    <a:pt x="252" y="148"/>
                  </a:cubicBezTo>
                  <a:cubicBezTo>
                    <a:pt x="251" y="137"/>
                    <a:pt x="249" y="126"/>
                    <a:pt x="247" y="115"/>
                  </a:cubicBezTo>
                  <a:cubicBezTo>
                    <a:pt x="244" y="105"/>
                    <a:pt x="241" y="94"/>
                    <a:pt x="237" y="83"/>
                  </a:cubicBezTo>
                  <a:cubicBezTo>
                    <a:pt x="260" y="122"/>
                    <a:pt x="268" y="164"/>
                    <a:pt x="266" y="208"/>
                  </a:cubicBezTo>
                  <a:cubicBezTo>
                    <a:pt x="268" y="207"/>
                    <a:pt x="269" y="207"/>
                    <a:pt x="269" y="207"/>
                  </a:cubicBezTo>
                  <a:cubicBezTo>
                    <a:pt x="287" y="196"/>
                    <a:pt x="304" y="186"/>
                    <a:pt x="321" y="175"/>
                  </a:cubicBezTo>
                  <a:cubicBezTo>
                    <a:pt x="336" y="166"/>
                    <a:pt x="351" y="156"/>
                    <a:pt x="363" y="143"/>
                  </a:cubicBezTo>
                  <a:cubicBezTo>
                    <a:pt x="368" y="137"/>
                    <a:pt x="372" y="130"/>
                    <a:pt x="377" y="123"/>
                  </a:cubicBezTo>
                  <a:cubicBezTo>
                    <a:pt x="373" y="135"/>
                    <a:pt x="367" y="145"/>
                    <a:pt x="359" y="154"/>
                  </a:cubicBezTo>
                  <a:cubicBezTo>
                    <a:pt x="351" y="162"/>
                    <a:pt x="342" y="170"/>
                    <a:pt x="334" y="179"/>
                  </a:cubicBezTo>
                  <a:cubicBezTo>
                    <a:pt x="342" y="180"/>
                    <a:pt x="351" y="182"/>
                    <a:pt x="359" y="184"/>
                  </a:cubicBezTo>
                  <a:cubicBezTo>
                    <a:pt x="368" y="186"/>
                    <a:pt x="378" y="191"/>
                    <a:pt x="381" y="195"/>
                  </a:cubicBezTo>
                  <a:cubicBezTo>
                    <a:pt x="374" y="193"/>
                    <a:pt x="367" y="190"/>
                    <a:pt x="360" y="189"/>
                  </a:cubicBezTo>
                  <a:cubicBezTo>
                    <a:pt x="344" y="185"/>
                    <a:pt x="328" y="185"/>
                    <a:pt x="314" y="194"/>
                  </a:cubicBezTo>
                  <a:cubicBezTo>
                    <a:pt x="298" y="203"/>
                    <a:pt x="283" y="215"/>
                    <a:pt x="271" y="230"/>
                  </a:cubicBezTo>
                  <a:cubicBezTo>
                    <a:pt x="267" y="234"/>
                    <a:pt x="263" y="239"/>
                    <a:pt x="261" y="245"/>
                  </a:cubicBezTo>
                  <a:cubicBezTo>
                    <a:pt x="259" y="253"/>
                    <a:pt x="259" y="262"/>
                    <a:pt x="258" y="271"/>
                  </a:cubicBezTo>
                  <a:cubicBezTo>
                    <a:pt x="257" y="292"/>
                    <a:pt x="259" y="312"/>
                    <a:pt x="264" y="333"/>
                  </a:cubicBezTo>
                  <a:cubicBezTo>
                    <a:pt x="266" y="340"/>
                    <a:pt x="269" y="348"/>
                    <a:pt x="271" y="356"/>
                  </a:cubicBezTo>
                  <a:cubicBezTo>
                    <a:pt x="309" y="336"/>
                    <a:pt x="328" y="305"/>
                    <a:pt x="330" y="264"/>
                  </a:cubicBezTo>
                  <a:cubicBezTo>
                    <a:pt x="382" y="277"/>
                    <a:pt x="422" y="263"/>
                    <a:pt x="447" y="216"/>
                  </a:cubicBezTo>
                  <a:cubicBezTo>
                    <a:pt x="466" y="180"/>
                    <a:pt x="460" y="139"/>
                    <a:pt x="433" y="107"/>
                  </a:cubicBezTo>
                  <a:cubicBezTo>
                    <a:pt x="419" y="90"/>
                    <a:pt x="401" y="80"/>
                    <a:pt x="379" y="76"/>
                  </a:cubicBezTo>
                  <a:cubicBezTo>
                    <a:pt x="358" y="72"/>
                    <a:pt x="338" y="77"/>
                    <a:pt x="319" y="86"/>
                  </a:cubicBezTo>
                  <a:cubicBezTo>
                    <a:pt x="316" y="80"/>
                    <a:pt x="314" y="74"/>
                    <a:pt x="311" y="69"/>
                  </a:cubicBezTo>
                  <a:cubicBezTo>
                    <a:pt x="297" y="44"/>
                    <a:pt x="274" y="31"/>
                    <a:pt x="247" y="27"/>
                  </a:cubicBezTo>
                  <a:cubicBezTo>
                    <a:pt x="224" y="23"/>
                    <a:pt x="202" y="26"/>
                    <a:pt x="182" y="37"/>
                  </a:cubicBezTo>
                  <a:cubicBezTo>
                    <a:pt x="154" y="52"/>
                    <a:pt x="137" y="74"/>
                    <a:pt x="140" y="107"/>
                  </a:cubicBezTo>
                  <a:cubicBezTo>
                    <a:pt x="140" y="112"/>
                    <a:pt x="140" y="117"/>
                    <a:pt x="140" y="123"/>
                  </a:cubicBezTo>
                  <a:cubicBezTo>
                    <a:pt x="135" y="120"/>
                    <a:pt x="131" y="118"/>
                    <a:pt x="127" y="116"/>
                  </a:cubicBezTo>
                  <a:cubicBezTo>
                    <a:pt x="104" y="104"/>
                    <a:pt x="81" y="104"/>
                    <a:pt x="59" y="117"/>
                  </a:cubicBezTo>
                  <a:cubicBezTo>
                    <a:pt x="41" y="129"/>
                    <a:pt x="29" y="145"/>
                    <a:pt x="25" y="166"/>
                  </a:cubicBezTo>
                  <a:cubicBezTo>
                    <a:pt x="17" y="199"/>
                    <a:pt x="27" y="227"/>
                    <a:pt x="53" y="248"/>
                  </a:cubicBezTo>
                  <a:cubicBezTo>
                    <a:pt x="58" y="252"/>
                    <a:pt x="63" y="256"/>
                    <a:pt x="69" y="259"/>
                  </a:cubicBezTo>
                  <a:cubicBezTo>
                    <a:pt x="65" y="262"/>
                    <a:pt x="62" y="265"/>
                    <a:pt x="59" y="267"/>
                  </a:cubicBezTo>
                  <a:cubicBezTo>
                    <a:pt x="38" y="285"/>
                    <a:pt x="29" y="308"/>
                    <a:pt x="36" y="336"/>
                  </a:cubicBezTo>
                  <a:cubicBezTo>
                    <a:pt x="43" y="361"/>
                    <a:pt x="66" y="382"/>
                    <a:pt x="92" y="384"/>
                  </a:cubicBezTo>
                  <a:cubicBezTo>
                    <a:pt x="120" y="387"/>
                    <a:pt x="142" y="376"/>
                    <a:pt x="157" y="352"/>
                  </a:cubicBezTo>
                  <a:cubicBezTo>
                    <a:pt x="162" y="346"/>
                    <a:pt x="162" y="345"/>
                    <a:pt x="168" y="350"/>
                  </a:cubicBezTo>
                  <a:cubicBezTo>
                    <a:pt x="189" y="363"/>
                    <a:pt x="211" y="369"/>
                    <a:pt x="237" y="36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824081" y="158832"/>
            <a:ext cx="2131317" cy="827340"/>
            <a:chOff x="10046754" y="158832"/>
            <a:chExt cx="1908643" cy="740902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046754" y="158832"/>
              <a:ext cx="1034729" cy="740902"/>
            </a:xfrm>
            <a:prstGeom prst="rect">
              <a:avLst/>
            </a:prstGeom>
          </p:spPr>
        </p:pic>
        <p:pic>
          <p:nvPicPr>
            <p:cNvPr id="90" name="Picture 2" descr="Image result for swachh bharat 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320" y="317650"/>
              <a:ext cx="973077" cy="42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1" name="Straight Connector 90"/>
            <p:cNvCxnSpPr/>
            <p:nvPr/>
          </p:nvCxnSpPr>
          <p:spPr>
            <a:xfrm>
              <a:off x="10982320" y="201723"/>
              <a:ext cx="1" cy="5824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15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Picture 2" descr="Image result for PMAY log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407" y="206727"/>
            <a:ext cx="1622478" cy="7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8571" t="22169" r="71905" b="46571"/>
          <a:stretch/>
        </p:blipFill>
        <p:spPr>
          <a:xfrm>
            <a:off x="10772870" y="3718907"/>
            <a:ext cx="952803" cy="85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/>
          <a:srcRect l="59784" t="20847" r="13311" b="31604"/>
          <a:stretch/>
        </p:blipFill>
        <p:spPr>
          <a:xfrm>
            <a:off x="10760764" y="4807158"/>
            <a:ext cx="926785" cy="9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E4A5C7-8DC2-4AFE-B8EA-53133FC772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56659"/>
          </a:xfrm>
          <a:prstGeom prst="rect">
            <a:avLst/>
          </a:prstGeom>
          <a:solidFill>
            <a:srgbClr val="FFC60B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Social Behavioural Change- Adopting Best Practices</a:t>
            </a:r>
            <a:endParaRPr lang="en-IN" sz="3200" dirty="0"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3C9AAC5-77F4-4A37-9F5B-3D8FB8C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5</a:t>
            </a:fld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7424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B1562C3-675D-4675-ACE3-C3B0DFAF7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84873295"/>
              </p:ext>
            </p:extLst>
          </p:nvPr>
        </p:nvGraphicFramePr>
        <p:xfrm>
          <a:off x="838986" y="719666"/>
          <a:ext cx="10514814" cy="561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93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2018" y="6401463"/>
            <a:ext cx="3429982" cy="4565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A9312-ECF2-42C8-AF37-081AA99A236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2169" y="183880"/>
            <a:ext cx="1609945" cy="713427"/>
          </a:xfrm>
          <a:prstGeom prst="rect">
            <a:avLst/>
          </a:prstGeom>
        </p:spPr>
      </p:pic>
      <p:pic>
        <p:nvPicPr>
          <p:cNvPr id="50" name="Picture 2" descr="Image result for PMAY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91" y="187822"/>
            <a:ext cx="148343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20005" y="369143"/>
            <a:ext cx="7858380" cy="5739413"/>
            <a:chOff x="1953330" y="404484"/>
            <a:chExt cx="7858380" cy="5739413"/>
          </a:xfrm>
        </p:grpSpPr>
        <p:sp>
          <p:nvSpPr>
            <p:cNvPr id="11" name="AutoShape 16" descr="Image result for transparent rupee icons"/>
            <p:cNvSpPr>
              <a:spLocks noChangeAspect="1" noChangeArrowheads="1"/>
            </p:cNvSpPr>
            <p:nvPr/>
          </p:nvSpPr>
          <p:spPr bwMode="auto">
            <a:xfrm>
              <a:off x="2411632" y="871050"/>
              <a:ext cx="201862" cy="20186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9" descr="Image result for tick mark icon"/>
            <p:cNvSpPr>
              <a:spLocks noChangeAspect="1" noChangeArrowheads="1"/>
            </p:cNvSpPr>
            <p:nvPr/>
          </p:nvSpPr>
          <p:spPr bwMode="auto">
            <a:xfrm>
              <a:off x="2411632" y="871050"/>
              <a:ext cx="201862" cy="20186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049" y="2277018"/>
              <a:ext cx="11470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M/o EFCC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53330" y="4038211"/>
              <a:ext cx="13203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M/o Jal Shakti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43127" y="5836120"/>
              <a:ext cx="10206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Ujjwala</a:t>
              </a:r>
              <a:endPara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66150" y="5812536"/>
              <a:ext cx="82480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PM-JAY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583004" y="2467488"/>
              <a:ext cx="639032" cy="62267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9561080-1453-4DA2-B66C-808015C6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72990" y="404484"/>
              <a:ext cx="859554" cy="48538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59747B7-1D72-4BB6-A393-6556596CC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439" t="28021" r="29355" b="21771"/>
            <a:stretch/>
          </p:blipFill>
          <p:spPr>
            <a:xfrm>
              <a:off x="8798602" y="3206225"/>
              <a:ext cx="1013108" cy="68711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BACDD72-4D4B-4BC3-89FD-12F64B79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53595" y="5259810"/>
              <a:ext cx="552205" cy="551583"/>
            </a:xfrm>
            <a:prstGeom prst="rect">
              <a:avLst/>
            </a:prstGeom>
          </p:spPr>
        </p:pic>
        <p:pic>
          <p:nvPicPr>
            <p:cNvPr id="29" name="Picture 28" descr="ujwala untitle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6535" y="5340980"/>
              <a:ext cx="493984" cy="5252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568C3C8-2E99-4535-976B-317711A8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17631" y="3343229"/>
              <a:ext cx="569682" cy="6163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F304142-CC48-43E8-9512-36FBB088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9068"/>
            <a:stretch/>
          </p:blipFill>
          <p:spPr>
            <a:xfrm>
              <a:off x="3048321" y="1744796"/>
              <a:ext cx="708143" cy="602003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731598" y="3618422"/>
              <a:ext cx="90067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430115" y="4374623"/>
              <a:ext cx="404859" cy="72897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4968273" y="4367052"/>
              <a:ext cx="514170" cy="705515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294720" y="3624774"/>
              <a:ext cx="852456" cy="578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4886389" y="2463130"/>
              <a:ext cx="553481" cy="62362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42" idx="4"/>
            </p:cNvCxnSpPr>
            <p:nvPr/>
          </p:nvCxnSpPr>
          <p:spPr>
            <a:xfrm flipH="1" flipV="1">
              <a:off x="6012673" y="2008171"/>
              <a:ext cx="2" cy="92199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  <a:headEnd w="lg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 cstate="print"/>
            <a:srcRect l="5348" t="24938" r="61666" b="64938"/>
            <a:stretch/>
          </p:blipFill>
          <p:spPr>
            <a:xfrm>
              <a:off x="8181175" y="1911478"/>
              <a:ext cx="1593593" cy="32013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3632" y="2513584"/>
              <a:ext cx="2105989" cy="210599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7065430" y="1527066"/>
              <a:ext cx="1115745" cy="11157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Solar Energy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7652264" y="3066367"/>
              <a:ext cx="1115745" cy="1115745"/>
            </a:xfrm>
            <a:prstGeom prst="ellipse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 Lights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536519" y="4971871"/>
              <a:ext cx="1129631" cy="11296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Ayushman Bharat Card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094702" y="4941607"/>
              <a:ext cx="1172026" cy="1172026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LPG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Connections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122694" y="3104166"/>
              <a:ext cx="1172026" cy="117202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Conservation</a:t>
              </a:r>
              <a:endParaRPr kumimoji="0" lang="en-I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44785" y="1619165"/>
              <a:ext cx="1172026" cy="117202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Tree 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Plantation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454800" y="892426"/>
              <a:ext cx="1115745" cy="11157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Waste</a:t>
              </a: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I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87347" y="582095"/>
              <a:ext cx="791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SBM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0" y="645789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rPr>
              <a:t>Convergence for Services/ Schemes</a:t>
            </a:r>
          </a:p>
        </p:txBody>
      </p:sp>
    </p:spTree>
    <p:extLst>
      <p:ext uri="{BB962C8B-B14F-4D97-AF65-F5344CB8AC3E}">
        <p14:creationId xmlns:p14="http://schemas.microsoft.com/office/powerpoint/2010/main" xmlns="" val="37540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3898722" y="-213773"/>
            <a:ext cx="4657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C2C923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42AFB6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C2C923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FCB414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EEEEEE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CB1B4A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  <a:r>
              <a:rPr kumimoji="0" lang="en-IN" sz="4800" b="1" i="0" u="none" strike="noStrike" kern="1200" cap="none" spc="0" normalizeH="0" baseline="0" noProof="0" dirty="0">
                <a:ln>
                  <a:noFill/>
                </a:ln>
                <a:solidFill>
                  <a:srgbClr val="CB1B4A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Noto Sans" panose="020B0502040504020204" pitchFamily="34"/>
                <a:cs typeface="Noto Sans" panose="020B0502040504020204" pitchFamily="34"/>
              </a:rPr>
              <a:t>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2724" y="1465568"/>
            <a:ext cx="10489347" cy="4514238"/>
            <a:chOff x="1466050" y="1428459"/>
            <a:chExt cx="10489347" cy="4514238"/>
          </a:xfrm>
        </p:grpSpPr>
        <p:grpSp>
          <p:nvGrpSpPr>
            <p:cNvPr id="36" name="Group 35"/>
            <p:cNvGrpSpPr/>
            <p:nvPr/>
          </p:nvGrpSpPr>
          <p:grpSpPr>
            <a:xfrm>
              <a:off x="1501334" y="2332134"/>
              <a:ext cx="9547666" cy="2354166"/>
              <a:chOff x="1445412" y="2532159"/>
              <a:chExt cx="9308442" cy="211984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E7286D22-9DE8-4EF4-8B56-7E83C578F31F}"/>
                  </a:ext>
                </a:extLst>
              </p:cNvPr>
              <p:cNvGrpSpPr/>
              <p:nvPr/>
            </p:nvGrpSpPr>
            <p:grpSpPr>
              <a:xfrm>
                <a:off x="1445412" y="2532159"/>
                <a:ext cx="9308442" cy="2119841"/>
                <a:chOff x="1195937" y="2330450"/>
                <a:chExt cx="9308442" cy="2119841"/>
              </a:xfrm>
              <a:gradFill>
                <a:gsLst>
                  <a:gs pos="77000">
                    <a:schemeClr val="accent4"/>
                  </a:gs>
                  <a:gs pos="37180">
                    <a:schemeClr val="accent2"/>
                  </a:gs>
                  <a:gs pos="26000">
                    <a:schemeClr val="accent2"/>
                  </a:gs>
                  <a:gs pos="15000">
                    <a:schemeClr val="accent1"/>
                  </a:gs>
                  <a:gs pos="100000">
                    <a:schemeClr val="accent6"/>
                  </a:gs>
                  <a:gs pos="50439">
                    <a:schemeClr val="accent5"/>
                  </a:gs>
                  <a:gs pos="70000">
                    <a:schemeClr val="accent4"/>
                  </a:gs>
                </a:gsLst>
                <a:lin ang="0" scaled="0"/>
              </a:gradFill>
            </p:grpSpPr>
            <p:sp>
              <p:nvSpPr>
                <p:cNvPr id="57" name="Block Arc 56">
                  <a:extLst>
                    <a:ext uri="{FF2B5EF4-FFF2-40B4-BE49-F238E27FC236}">
                      <a16:creationId xmlns:a16="http://schemas.microsoft.com/office/drawing/2014/main" xmlns="" id="{B5FF9505-EFF1-453B-97EE-36B722B62691}"/>
                    </a:ext>
                  </a:extLst>
                </p:cNvPr>
                <p:cNvSpPr/>
                <p:nvPr/>
              </p:nvSpPr>
              <p:spPr>
                <a:xfrm>
                  <a:off x="1195937" y="2343150"/>
                  <a:ext cx="2088090" cy="2088091"/>
                </a:xfrm>
                <a:prstGeom prst="blockArc">
                  <a:avLst>
                    <a:gd name="adj1" fmla="val 1362"/>
                    <a:gd name="adj2" fmla="val 10776871"/>
                    <a:gd name="adj3" fmla="val 135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Block Arc 57">
                  <a:extLst>
                    <a:ext uri="{FF2B5EF4-FFF2-40B4-BE49-F238E27FC236}">
                      <a16:creationId xmlns:a16="http://schemas.microsoft.com/office/drawing/2014/main" xmlns="" id="{C08CC3C3-CFC4-436F-8DE1-872FAD37BCA3}"/>
                    </a:ext>
                  </a:extLst>
                </p:cNvPr>
                <p:cNvSpPr/>
                <p:nvPr/>
              </p:nvSpPr>
              <p:spPr>
                <a:xfrm rot="10800000">
                  <a:off x="2999799" y="2362200"/>
                  <a:ext cx="2088090" cy="2088091"/>
                </a:xfrm>
                <a:prstGeom prst="blockArc">
                  <a:avLst>
                    <a:gd name="adj1" fmla="val 1362"/>
                    <a:gd name="adj2" fmla="val 10776871"/>
                    <a:gd name="adj3" fmla="val 135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Block Arc 58">
                  <a:extLst>
                    <a:ext uri="{FF2B5EF4-FFF2-40B4-BE49-F238E27FC236}">
                      <a16:creationId xmlns:a16="http://schemas.microsoft.com/office/drawing/2014/main" xmlns="" id="{0ED5E047-8BAA-4B2C-A044-4D81951087A1}"/>
                    </a:ext>
                  </a:extLst>
                </p:cNvPr>
                <p:cNvSpPr/>
                <p:nvPr/>
              </p:nvSpPr>
              <p:spPr>
                <a:xfrm>
                  <a:off x="4806113" y="2330450"/>
                  <a:ext cx="2088090" cy="2088091"/>
                </a:xfrm>
                <a:prstGeom prst="blockArc">
                  <a:avLst>
                    <a:gd name="adj1" fmla="val 1362"/>
                    <a:gd name="adj2" fmla="val 10776871"/>
                    <a:gd name="adj3" fmla="val 135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Block Arc 59">
                  <a:extLst>
                    <a:ext uri="{FF2B5EF4-FFF2-40B4-BE49-F238E27FC236}">
                      <a16:creationId xmlns:a16="http://schemas.microsoft.com/office/drawing/2014/main" xmlns="" id="{230BC184-8FBA-4E6F-9EB7-F5AE6A963535}"/>
                    </a:ext>
                  </a:extLst>
                </p:cNvPr>
                <p:cNvSpPr/>
                <p:nvPr/>
              </p:nvSpPr>
              <p:spPr>
                <a:xfrm rot="10800000">
                  <a:off x="6609975" y="2362200"/>
                  <a:ext cx="2088090" cy="2088091"/>
                </a:xfrm>
                <a:prstGeom prst="blockArc">
                  <a:avLst>
                    <a:gd name="adj1" fmla="val 1362"/>
                    <a:gd name="adj2" fmla="val 10776871"/>
                    <a:gd name="adj3" fmla="val 135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Block Arc 60">
                  <a:extLst>
                    <a:ext uri="{FF2B5EF4-FFF2-40B4-BE49-F238E27FC236}">
                      <a16:creationId xmlns:a16="http://schemas.microsoft.com/office/drawing/2014/main" xmlns="" id="{D93A110D-D066-4ED3-B856-FE553DD645DD}"/>
                    </a:ext>
                  </a:extLst>
                </p:cNvPr>
                <p:cNvSpPr/>
                <p:nvPr/>
              </p:nvSpPr>
              <p:spPr>
                <a:xfrm>
                  <a:off x="8416289" y="2330450"/>
                  <a:ext cx="2088090" cy="2088091"/>
                </a:xfrm>
                <a:prstGeom prst="blockArc">
                  <a:avLst>
                    <a:gd name="adj1" fmla="val 1362"/>
                    <a:gd name="adj2" fmla="val 10776871"/>
                    <a:gd name="adj3" fmla="val 135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E80B3B3-8BF0-4942-AE74-AEC342F37D9E}"/>
                  </a:ext>
                </a:extLst>
              </p:cNvPr>
              <p:cNvSpPr txBox="1"/>
              <p:nvPr/>
            </p:nvSpPr>
            <p:spPr>
              <a:xfrm>
                <a:off x="1781699" y="3042600"/>
                <a:ext cx="1400362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C923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01</a:t>
                </a:r>
                <a:endParaRPr kumimoji="0" lang="en-GB" sz="6500" b="1" i="0" u="none" strike="noStrike" kern="1200" cap="none" spc="0" normalizeH="0" baseline="0" noProof="0" dirty="0">
                  <a:ln>
                    <a:noFill/>
                  </a:ln>
                  <a:solidFill>
                    <a:srgbClr val="C2C923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37CF925-78CF-479D-B8A1-20288EB49DDF}"/>
                  </a:ext>
                </a:extLst>
              </p:cNvPr>
              <p:cNvSpPr txBox="1"/>
              <p:nvPr/>
            </p:nvSpPr>
            <p:spPr>
              <a:xfrm>
                <a:off x="3610499" y="3042600"/>
                <a:ext cx="1400362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AFB6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02</a:t>
                </a:r>
                <a:endParaRPr kumimoji="0" lang="en-GB" sz="65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EDAAFE08-A5B0-4C02-A6A8-B79929DAE499}"/>
                  </a:ext>
                </a:extLst>
              </p:cNvPr>
              <p:cNvSpPr txBox="1"/>
              <p:nvPr/>
            </p:nvSpPr>
            <p:spPr>
              <a:xfrm>
                <a:off x="5451999" y="3029900"/>
                <a:ext cx="1400362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B414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03</a:t>
                </a:r>
                <a:endParaRPr kumimoji="0" lang="en-GB" sz="6500" b="1" i="0" u="none" strike="noStrike" kern="1200" cap="none" spc="0" normalizeH="0" baseline="0" noProof="0" dirty="0">
                  <a:ln>
                    <a:noFill/>
                  </a:ln>
                  <a:solidFill>
                    <a:srgbClr val="FCB414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540E7B3-9802-4659-A35B-B3F5A15CCCBB}"/>
                  </a:ext>
                </a:extLst>
              </p:cNvPr>
              <p:cNvSpPr txBox="1"/>
              <p:nvPr/>
            </p:nvSpPr>
            <p:spPr>
              <a:xfrm>
                <a:off x="7217299" y="3042600"/>
                <a:ext cx="1400362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B1B4A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04</a:t>
                </a:r>
                <a:endParaRPr kumimoji="0" lang="en-GB" sz="65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4A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047EA5D-1BD3-48BA-9EFA-6D7FC06A3E59}"/>
                  </a:ext>
                </a:extLst>
              </p:cNvPr>
              <p:cNvSpPr txBox="1"/>
              <p:nvPr/>
            </p:nvSpPr>
            <p:spPr>
              <a:xfrm>
                <a:off x="8990181" y="3042600"/>
                <a:ext cx="1400362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A7D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+mn-ea"/>
                    <a:cs typeface="+mn-cs"/>
                  </a:rPr>
                  <a:t>05</a:t>
                </a:r>
                <a:endParaRPr kumimoji="0" lang="en-GB" sz="6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A7D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466050" y="1436254"/>
              <a:ext cx="2699435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7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2C923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Orientation</a:t>
              </a:r>
              <a:b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2C923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 angikaar Resource Persons, SLTC/CLTCs, ULB and nominated staff of other departments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3692" y="4069877"/>
              <a:ext cx="2374137" cy="1872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 to Door campaign</a:t>
              </a:r>
            </a:p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 to Door awareness campaign  on schemes &amp;  services  along with Need Assessment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37491" y="1436254"/>
              <a:ext cx="2837987" cy="1534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6A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Awareness Camps</a:t>
              </a:r>
            </a:p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disseminating key messages, Street plays,  puppet shows, posters, leaflets , vehicle announcements etc.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88700" y="1428459"/>
              <a:ext cx="2866697" cy="1288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 &amp; Feedback</a:t>
              </a:r>
            </a:p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Qualitative and Quantitative indicators, IVRS, Tele-calls &amp; Survey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356847" y="4047914"/>
              <a:ext cx="2610650" cy="1534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Celebrations</a:t>
              </a:r>
            </a:p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messages, speeches &amp; distribution of Awards, issue of certificates to students  and  volunteers</a:t>
              </a:r>
            </a:p>
          </p:txBody>
        </p:sp>
      </p:grpSp>
      <p:pic>
        <p:nvPicPr>
          <p:cNvPr id="21" name="Picture 2" descr="Image result for PMAY 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91" y="187822"/>
            <a:ext cx="141852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10824" y="158832"/>
            <a:ext cx="2044574" cy="793668"/>
            <a:chOff x="10046754" y="158832"/>
            <a:chExt cx="1908643" cy="74090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046754" y="158832"/>
              <a:ext cx="1034729" cy="740902"/>
            </a:xfrm>
            <a:prstGeom prst="rect">
              <a:avLst/>
            </a:prstGeom>
          </p:spPr>
        </p:pic>
        <p:pic>
          <p:nvPicPr>
            <p:cNvPr id="24" name="Picture 2" descr="Image result for swachh bharat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320" y="317650"/>
              <a:ext cx="973077" cy="42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0982320" y="201723"/>
              <a:ext cx="1" cy="5824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0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3550" y="1656750"/>
            <a:ext cx="3980091" cy="4156461"/>
            <a:chOff x="1030411" y="1527451"/>
            <a:chExt cx="3980091" cy="41564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37AC41B4-D0D5-4658-B325-50DA512F94CD}"/>
                </a:ext>
              </a:extLst>
            </p:cNvPr>
            <p:cNvSpPr/>
            <p:nvPr/>
          </p:nvSpPr>
          <p:spPr>
            <a:xfrm>
              <a:off x="2964071" y="1527451"/>
              <a:ext cx="139774" cy="405741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8661A29B-7547-4199-A8C0-C2BF1C8D874F}"/>
                </a:ext>
              </a:extLst>
            </p:cNvPr>
            <p:cNvSpPr/>
            <p:nvPr/>
          </p:nvSpPr>
          <p:spPr>
            <a:xfrm>
              <a:off x="3103845" y="1797937"/>
              <a:ext cx="1906657" cy="68695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8FE14B9B-29E6-40E5-B29D-40B473B87DC9}"/>
                </a:ext>
              </a:extLst>
            </p:cNvPr>
            <p:cNvSpPr/>
            <p:nvPr/>
          </p:nvSpPr>
          <p:spPr>
            <a:xfrm rot="10800000">
              <a:off x="1057412" y="2274066"/>
              <a:ext cx="1906657" cy="686959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xmlns="" id="{3EE4A6CE-BD9F-4898-88AC-31794D482961}"/>
                </a:ext>
              </a:extLst>
            </p:cNvPr>
            <p:cNvSpPr/>
            <p:nvPr/>
          </p:nvSpPr>
          <p:spPr>
            <a:xfrm>
              <a:off x="3103844" y="2883429"/>
              <a:ext cx="1906657" cy="686959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xmlns="" id="{E55F1464-7C3B-4275-ADE6-46400E528524}"/>
                </a:ext>
              </a:extLst>
            </p:cNvPr>
            <p:cNvSpPr/>
            <p:nvPr/>
          </p:nvSpPr>
          <p:spPr>
            <a:xfrm rot="10800000">
              <a:off x="1057413" y="3379886"/>
              <a:ext cx="1906657" cy="68695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C7DD1315-C2D1-4AE2-8F6F-94223FA75676}"/>
                </a:ext>
              </a:extLst>
            </p:cNvPr>
            <p:cNvSpPr/>
            <p:nvPr/>
          </p:nvSpPr>
          <p:spPr>
            <a:xfrm>
              <a:off x="3103843" y="3998399"/>
              <a:ext cx="1906657" cy="686959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4FB3D72-7AE6-4DB4-ABD5-7D102C48850C}"/>
                </a:ext>
              </a:extLst>
            </p:cNvPr>
            <p:cNvSpPr/>
            <p:nvPr/>
          </p:nvSpPr>
          <p:spPr>
            <a:xfrm rot="5400000">
              <a:off x="2964071" y="4988541"/>
              <a:ext cx="139774" cy="125096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A0714A4-B9A1-4A6D-8AD1-29E48D3F03A3}"/>
                </a:ext>
              </a:extLst>
            </p:cNvPr>
            <p:cNvSpPr txBox="1"/>
            <p:nvPr/>
          </p:nvSpPr>
          <p:spPr>
            <a:xfrm>
              <a:off x="3565791" y="1940746"/>
              <a:ext cx="1147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Launch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C36FF65-49D6-4EC1-BD1E-A25385C4F872}"/>
                </a:ext>
              </a:extLst>
            </p:cNvPr>
            <p:cNvSpPr txBox="1"/>
            <p:nvPr/>
          </p:nvSpPr>
          <p:spPr>
            <a:xfrm>
              <a:off x="2794448" y="1851601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1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BE34ACD-C041-4E63-A995-A64EB55234B8}"/>
                </a:ext>
              </a:extLst>
            </p:cNvPr>
            <p:cNvSpPr txBox="1"/>
            <p:nvPr/>
          </p:nvSpPr>
          <p:spPr>
            <a:xfrm>
              <a:off x="1783652" y="2456574"/>
              <a:ext cx="1147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Training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514EC58-BAEF-424A-8DDA-0FC2EC2C0875}"/>
                </a:ext>
              </a:extLst>
            </p:cNvPr>
            <p:cNvSpPr txBox="1"/>
            <p:nvPr/>
          </p:nvSpPr>
          <p:spPr>
            <a:xfrm>
              <a:off x="1033471" y="2329431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2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DAFBC85-CAFD-4435-8A9D-A1525B2F29E7}"/>
                </a:ext>
              </a:extLst>
            </p:cNvPr>
            <p:cNvSpPr txBox="1"/>
            <p:nvPr/>
          </p:nvSpPr>
          <p:spPr>
            <a:xfrm>
              <a:off x="3629479" y="2946583"/>
              <a:ext cx="1147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City level Launch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0CBE9F5-917F-4379-9AF6-F2CA50EB1F17}"/>
                </a:ext>
              </a:extLst>
            </p:cNvPr>
            <p:cNvSpPr txBox="1"/>
            <p:nvPr/>
          </p:nvSpPr>
          <p:spPr>
            <a:xfrm>
              <a:off x="2803336" y="2961972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3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2085785-1DA6-4C80-9D49-08795204B939}"/>
                </a:ext>
              </a:extLst>
            </p:cNvPr>
            <p:cNvSpPr txBox="1"/>
            <p:nvPr/>
          </p:nvSpPr>
          <p:spPr>
            <a:xfrm>
              <a:off x="3508929" y="4158197"/>
              <a:ext cx="1448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Culmination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52DEDAB-5DA0-45CF-8BFD-F340D102F611}"/>
                </a:ext>
              </a:extLst>
            </p:cNvPr>
            <p:cNvSpPr txBox="1"/>
            <p:nvPr/>
          </p:nvSpPr>
          <p:spPr>
            <a:xfrm>
              <a:off x="2803337" y="4042066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5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A74C221-EC9F-4AF4-AA48-330140393494}"/>
                </a:ext>
              </a:extLst>
            </p:cNvPr>
            <p:cNvSpPr txBox="1"/>
            <p:nvPr/>
          </p:nvSpPr>
          <p:spPr>
            <a:xfrm>
              <a:off x="1735809" y="3562372"/>
              <a:ext cx="1257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Campaign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90DBE17-AAEB-42DD-A6FE-6223DF7E9B60}"/>
                </a:ext>
              </a:extLst>
            </p:cNvPr>
            <p:cNvSpPr txBox="1"/>
            <p:nvPr/>
          </p:nvSpPr>
          <p:spPr>
            <a:xfrm>
              <a:off x="1030411" y="3448834"/>
              <a:ext cx="1098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4</a:t>
              </a:r>
              <a:endPara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ea typeface="Noto Sans" panose="020B0502040504020204" pitchFamily="34"/>
                <a:cs typeface="Noto Sans" panose="020B0502040504020204" pitchFamily="34"/>
              </a:rPr>
              <a:t>Timelines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2169" y="183880"/>
            <a:ext cx="1609945" cy="713427"/>
          </a:xfrm>
          <a:prstGeom prst="rect">
            <a:avLst/>
          </a:prstGeom>
        </p:spPr>
      </p:pic>
      <p:pic>
        <p:nvPicPr>
          <p:cNvPr id="42" name="Picture 2" descr="Image result for PMAY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091" y="187822"/>
            <a:ext cx="1418525" cy="6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70207" y="1656750"/>
          <a:ext cx="6552626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6292">
                  <a:extLst>
                    <a:ext uri="{9D8B030D-6E8A-4147-A177-3AD203B41FA5}">
                      <a16:colId xmlns:a16="http://schemas.microsoft.com/office/drawing/2014/main" xmlns="" val="3917783670"/>
                    </a:ext>
                  </a:extLst>
                </a:gridCol>
                <a:gridCol w="3616334">
                  <a:extLst>
                    <a:ext uri="{9D8B030D-6E8A-4147-A177-3AD203B41FA5}">
                      <a16:colId xmlns:a16="http://schemas.microsoft.com/office/drawing/2014/main" xmlns="" val="201039905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2C923"/>
                          </a:solidFill>
                          <a:effectLst/>
                          <a:uLnTx/>
                          <a:uFillTx/>
                        </a:rPr>
                        <a:t>29</a:t>
                      </a:r>
                      <a:r>
                        <a:rPr kumimoji="0" lang="en-IN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C2C923"/>
                          </a:solidFill>
                          <a:effectLst/>
                          <a:uLnTx/>
                          <a:uFillTx/>
                        </a:rPr>
                        <a:t>th</a:t>
                      </a: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2C923"/>
                          </a:solidFill>
                          <a:effectLst/>
                          <a:uLnTx/>
                          <a:uFillTx/>
                        </a:rPr>
                        <a:t> Aug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2C923"/>
                        </a:solidFill>
                        <a:effectLst/>
                        <a:uLnTx/>
                        <a:uFillTx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Launch of Angikaar </a:t>
                      </a:r>
                      <a:b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by Hon’ble Minister (HUA)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33185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rgbClr val="FFC000"/>
                          </a:solidFill>
                        </a:rPr>
                        <a:t>30</a:t>
                      </a:r>
                      <a:r>
                        <a:rPr lang="en-IN" sz="2400" b="1" baseline="30000" dirty="0">
                          <a:solidFill>
                            <a:srgbClr val="FFC000"/>
                          </a:solidFill>
                        </a:rPr>
                        <a:t>th</a:t>
                      </a:r>
                      <a:r>
                        <a:rPr lang="en-IN" sz="2400" b="1" dirty="0">
                          <a:solidFill>
                            <a:srgbClr val="FFC000"/>
                          </a:solidFill>
                        </a:rPr>
                        <a:t> Aug - 30</a:t>
                      </a:r>
                      <a:r>
                        <a:rPr lang="en-IN" sz="2400" b="1" baseline="30000" dirty="0">
                          <a:solidFill>
                            <a:srgbClr val="FFC000"/>
                          </a:solidFill>
                        </a:rPr>
                        <a:t>th</a:t>
                      </a:r>
                      <a:r>
                        <a:rPr lang="en-IN" sz="2400" b="1" dirty="0">
                          <a:solidFill>
                            <a:srgbClr val="FFC000"/>
                          </a:solidFill>
                        </a:rPr>
                        <a:t> Sep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IN" sz="2000" dirty="0"/>
                        <a:t>Training and Need Assessment</a:t>
                      </a:r>
                    </a:p>
                    <a:p>
                      <a:pPr lvl="0">
                        <a:defRPr/>
                      </a:pPr>
                      <a:r>
                        <a:rPr lang="en-IN" sz="1400" dirty="0"/>
                        <a:t>(Door to Door Activity)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43111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B1B4A"/>
                          </a:solidFill>
                          <a:effectLst/>
                          <a:uLnTx/>
                          <a:uFillTx/>
                        </a:rPr>
                        <a:t>02</a:t>
                      </a:r>
                      <a:r>
                        <a:rPr kumimoji="0" lang="en-IN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CB1B4A"/>
                          </a:solidFill>
                          <a:effectLst/>
                          <a:uLnTx/>
                          <a:uFillTx/>
                        </a:rPr>
                        <a:t>nd</a:t>
                      </a: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B1B4A"/>
                          </a:solidFill>
                          <a:effectLst/>
                          <a:uLnTx/>
                          <a:uFillTx/>
                        </a:rPr>
                        <a:t> Oct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B1B4A"/>
                        </a:solidFill>
                        <a:effectLst/>
                        <a:uLnTx/>
                        <a:uFillTx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Launch of the Campaign </a:t>
                      </a:r>
                      <a:r>
                        <a:rPr lang="en-IN" sz="1800" dirty="0"/>
                        <a:t/>
                      </a:r>
                      <a:br>
                        <a:rPr lang="en-IN" sz="1800" dirty="0"/>
                      </a:br>
                      <a:r>
                        <a:rPr lang="en-IN" sz="1400" dirty="0"/>
                        <a:t>(City Level)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80315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AFB6"/>
                          </a:solidFill>
                          <a:effectLst/>
                          <a:uLnTx/>
                          <a:uFillTx/>
                        </a:rPr>
                        <a:t>03</a:t>
                      </a:r>
                      <a:r>
                        <a:rPr kumimoji="0" lang="en-IN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42AFB6"/>
                          </a:solidFill>
                          <a:effectLst/>
                          <a:uLnTx/>
                          <a:uFillTx/>
                        </a:rPr>
                        <a:t>rd</a:t>
                      </a: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AFB6"/>
                          </a:solidFill>
                          <a:effectLst/>
                          <a:uLnTx/>
                          <a:uFillTx/>
                        </a:rPr>
                        <a:t> Oct - </a:t>
                      </a:r>
                      <a:r>
                        <a:rPr lang="en-IN" sz="2400" b="1" dirty="0">
                          <a:solidFill>
                            <a:srgbClr val="42AFB6"/>
                          </a:solidFill>
                        </a:rPr>
                        <a:t>09</a:t>
                      </a:r>
                      <a:r>
                        <a:rPr lang="en-IN" sz="2400" b="1" baseline="30000" dirty="0">
                          <a:solidFill>
                            <a:srgbClr val="42AFB6"/>
                          </a:solidFill>
                        </a:rPr>
                        <a:t>th</a:t>
                      </a:r>
                      <a:r>
                        <a:rPr lang="en-IN" sz="2400" b="1" dirty="0">
                          <a:solidFill>
                            <a:srgbClr val="42AFB6"/>
                          </a:solidFill>
                        </a:rPr>
                        <a:t> Dec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2AFB6"/>
                        </a:solidFill>
                        <a:effectLst/>
                        <a:uLnTx/>
                        <a:uFillTx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en-IN" sz="20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Campaign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2F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(Street Plays, Vehicle announcements &amp; other campaigns at ward &amp; city level)</a:t>
                      </a:r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209634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A7D"/>
                          </a:solidFill>
                          <a:effectLst/>
                          <a:uLnTx/>
                          <a:uFillTx/>
                          <a:ea typeface="Noto Sans" panose="020B0502040504020204" pitchFamily="34"/>
                          <a:cs typeface="Noto Sans" panose="020B0502040504020204" pitchFamily="34"/>
                        </a:rPr>
                        <a:t>10</a:t>
                      </a:r>
                      <a:r>
                        <a:rPr kumimoji="0" lang="en-GB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7A7D"/>
                          </a:solidFill>
                          <a:effectLst/>
                          <a:uLnTx/>
                          <a:uFillTx/>
                          <a:ea typeface="Noto Sans" panose="020B0502040504020204" pitchFamily="34"/>
                          <a:cs typeface="Noto Sans" panose="020B0502040504020204" pitchFamily="34"/>
                        </a:rPr>
                        <a:t>th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A7D"/>
                          </a:solidFill>
                          <a:effectLst/>
                          <a:uLnTx/>
                          <a:uFillTx/>
                          <a:ea typeface="Noto Sans" panose="020B0502040504020204" pitchFamily="34"/>
                          <a:cs typeface="Noto Sans" panose="020B0502040504020204" pitchFamily="34"/>
                        </a:rPr>
                        <a:t> Dec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Culminating Events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/>
                        <a:t>(City level)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56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84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AE14AF4-CC45-4EA1-8677-E3F11E1A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44"/>
            <a:ext cx="12192000" cy="5680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b="1" dirty="0" err="1">
                <a:solidFill>
                  <a:prstClr val="black"/>
                </a:solidFill>
                <a:latin typeface="Albertus Medium" panose="020E0602030304020304" pitchFamily="34" charset="0"/>
                <a:cs typeface="Aharoni" panose="02010803020104030203" pitchFamily="2" charset="-79"/>
              </a:rPr>
              <a:t>a</a:t>
            </a:r>
            <a:r>
              <a:rPr lang="en-IN" sz="3200" dirty="0" err="1">
                <a:latin typeface="Albertus Medium" panose="020E0602030304020304" pitchFamily="34" charset="0"/>
                <a:cs typeface="Aharoni" panose="02010803020104030203" pitchFamily="2" charset="-79"/>
              </a:rPr>
              <a:t>ngikaar</a:t>
            </a:r>
            <a:r>
              <a:rPr lang="en-IN" sz="3200" dirty="0">
                <a:latin typeface="Albertus Medium" panose="020E0602030304020304" pitchFamily="34" charset="0"/>
                <a:cs typeface="Aharoni" panose="02010803020104030203" pitchFamily="2" charset="-79"/>
              </a:rPr>
              <a:t> -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impact Assessment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2264"/>
            <a:ext cx="12192000" cy="0"/>
          </a:xfrm>
          <a:prstGeom prst="line">
            <a:avLst/>
          </a:prstGeom>
          <a:ln w="76200">
            <a:solidFill>
              <a:srgbClr val="74C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AE4EACF-E188-4C0C-92A8-BE7463258945}"/>
              </a:ext>
            </a:extLst>
          </p:cNvPr>
          <p:cNvGrpSpPr/>
          <p:nvPr/>
        </p:nvGrpSpPr>
        <p:grpSpPr>
          <a:xfrm>
            <a:off x="4281475" y="1752702"/>
            <a:ext cx="8128000" cy="4265990"/>
            <a:chOff x="4749562" y="1752702"/>
            <a:chExt cx="8128000" cy="42659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5EEBB8F-26B1-4E29-BC3F-4D8432770C66}"/>
                </a:ext>
              </a:extLst>
            </p:cNvPr>
            <p:cNvSpPr/>
            <p:nvPr/>
          </p:nvSpPr>
          <p:spPr>
            <a:xfrm>
              <a:off x="4749562" y="1752702"/>
              <a:ext cx="8128000" cy="4265990"/>
            </a:xfrm>
            <a:prstGeom prst="rect">
              <a:avLst/>
            </a:prstGeom>
            <a:noFill/>
          </p:spPr>
        </p:sp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xmlns="" id="{91595A43-F43C-4B9C-B705-58C44B8FB3C0}"/>
                </a:ext>
              </a:extLst>
            </p:cNvPr>
            <p:cNvSpPr/>
            <p:nvPr/>
          </p:nvSpPr>
          <p:spPr>
            <a:xfrm rot="5400000">
              <a:off x="4866136" y="2522111"/>
              <a:ext cx="644772" cy="73405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02DD400-650A-42A9-9858-50BCA1DA5889}"/>
                </a:ext>
              </a:extLst>
            </p:cNvPr>
            <p:cNvSpPr/>
            <p:nvPr/>
          </p:nvSpPr>
          <p:spPr>
            <a:xfrm>
              <a:off x="4749562" y="1815829"/>
              <a:ext cx="1085417" cy="759757"/>
            </a:xfrm>
            <a:custGeom>
              <a:avLst/>
              <a:gdLst>
                <a:gd name="connsiteX0" fmla="*/ 0 w 1085417"/>
                <a:gd name="connsiteY0" fmla="*/ 126651 h 759757"/>
                <a:gd name="connsiteX1" fmla="*/ 126651 w 1085417"/>
                <a:gd name="connsiteY1" fmla="*/ 0 h 759757"/>
                <a:gd name="connsiteX2" fmla="*/ 958766 w 1085417"/>
                <a:gd name="connsiteY2" fmla="*/ 0 h 759757"/>
                <a:gd name="connsiteX3" fmla="*/ 1085417 w 1085417"/>
                <a:gd name="connsiteY3" fmla="*/ 126651 h 759757"/>
                <a:gd name="connsiteX4" fmla="*/ 1085417 w 1085417"/>
                <a:gd name="connsiteY4" fmla="*/ 633106 h 759757"/>
                <a:gd name="connsiteX5" fmla="*/ 958766 w 1085417"/>
                <a:gd name="connsiteY5" fmla="*/ 759757 h 759757"/>
                <a:gd name="connsiteX6" fmla="*/ 126651 w 1085417"/>
                <a:gd name="connsiteY6" fmla="*/ 759757 h 759757"/>
                <a:gd name="connsiteX7" fmla="*/ 0 w 1085417"/>
                <a:gd name="connsiteY7" fmla="*/ 633106 h 759757"/>
                <a:gd name="connsiteX8" fmla="*/ 0 w 1085417"/>
                <a:gd name="connsiteY8" fmla="*/ 126651 h 7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17" h="759757">
                  <a:moveTo>
                    <a:pt x="0" y="126651"/>
                  </a:moveTo>
                  <a:cubicBezTo>
                    <a:pt x="0" y="56704"/>
                    <a:pt x="56704" y="0"/>
                    <a:pt x="126651" y="0"/>
                  </a:cubicBezTo>
                  <a:lnTo>
                    <a:pt x="958766" y="0"/>
                  </a:lnTo>
                  <a:cubicBezTo>
                    <a:pt x="1028713" y="0"/>
                    <a:pt x="1085417" y="56704"/>
                    <a:pt x="1085417" y="126651"/>
                  </a:cubicBezTo>
                  <a:lnTo>
                    <a:pt x="1085417" y="633106"/>
                  </a:lnTo>
                  <a:cubicBezTo>
                    <a:pt x="1085417" y="703053"/>
                    <a:pt x="1028713" y="759757"/>
                    <a:pt x="958766" y="759757"/>
                  </a:cubicBezTo>
                  <a:lnTo>
                    <a:pt x="126651" y="759757"/>
                  </a:lnTo>
                  <a:cubicBezTo>
                    <a:pt x="56704" y="759757"/>
                    <a:pt x="0" y="703053"/>
                    <a:pt x="0" y="633106"/>
                  </a:cubicBezTo>
                  <a:lnTo>
                    <a:pt x="0" y="1266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055" tIns="98055" rIns="98055" bIns="980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  <a:latin typeface="+mn-lt"/>
                </a:rPr>
                <a:t>Water </a:t>
              </a:r>
              <a:br>
                <a:rPr lang="en-US" sz="1600" kern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kern="1200" dirty="0">
                  <a:solidFill>
                    <a:schemeClr val="tx1"/>
                  </a:solidFill>
                  <a:latin typeface="+mn-lt"/>
                </a:rPr>
                <a:t>Supply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5849735-9630-44A3-B1DF-989A0BC2D5BF}"/>
                </a:ext>
              </a:extLst>
            </p:cNvPr>
            <p:cNvSpPr/>
            <p:nvPr/>
          </p:nvSpPr>
          <p:spPr>
            <a:xfrm>
              <a:off x="5865790" y="1837963"/>
              <a:ext cx="2505025" cy="614069"/>
            </a:xfrm>
            <a:custGeom>
              <a:avLst/>
              <a:gdLst>
                <a:gd name="connsiteX0" fmla="*/ 0 w 2505025"/>
                <a:gd name="connsiteY0" fmla="*/ 0 h 614069"/>
                <a:gd name="connsiteX1" fmla="*/ 2505025 w 2505025"/>
                <a:gd name="connsiteY1" fmla="*/ 0 h 614069"/>
                <a:gd name="connsiteX2" fmla="*/ 2505025 w 2505025"/>
                <a:gd name="connsiteY2" fmla="*/ 614069 h 614069"/>
                <a:gd name="connsiteX3" fmla="*/ 0 w 2505025"/>
                <a:gd name="connsiteY3" fmla="*/ 614069 h 614069"/>
                <a:gd name="connsiteX4" fmla="*/ 0 w 2505025"/>
                <a:gd name="connsiteY4" fmla="*/ 0 h 61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025" h="614069">
                  <a:moveTo>
                    <a:pt x="0" y="0"/>
                  </a:moveTo>
                  <a:lnTo>
                    <a:pt x="2505025" y="0"/>
                  </a:lnTo>
                  <a:lnTo>
                    <a:pt x="2505025" y="614069"/>
                  </a:lnTo>
                  <a:lnTo>
                    <a:pt x="0" y="614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kern="1200" dirty="0"/>
                <a:t>No. of AHP and ISSR projects using recycled water.</a:t>
              </a:r>
              <a:endParaRPr lang="en-US" sz="1300" b="0" kern="1200" dirty="0">
                <a:latin typeface="+mn-lt"/>
              </a:endParaRPr>
            </a:p>
          </p:txBody>
        </p:sp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xmlns="" id="{6F408494-A105-4486-B913-0EAF20BA7074}"/>
                </a:ext>
              </a:extLst>
            </p:cNvPr>
            <p:cNvSpPr/>
            <p:nvPr/>
          </p:nvSpPr>
          <p:spPr>
            <a:xfrm rot="5400000">
              <a:off x="5769273" y="3426364"/>
              <a:ext cx="644772" cy="73405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4239688"/>
                <a:satOff val="11358"/>
                <a:lumOff val="4125"/>
                <a:alphaOff val="0"/>
              </a:schemeClr>
            </a:fillRef>
            <a:effectRef idx="2">
              <a:schemeClr val="accent1">
                <a:tint val="50000"/>
                <a:hueOff val="-4239688"/>
                <a:satOff val="11358"/>
                <a:lumOff val="41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7A4C5B7-5233-47FB-8D93-D0F2D8573951}"/>
                </a:ext>
              </a:extLst>
            </p:cNvPr>
            <p:cNvSpPr/>
            <p:nvPr/>
          </p:nvSpPr>
          <p:spPr>
            <a:xfrm>
              <a:off x="5564856" y="2667540"/>
              <a:ext cx="1254688" cy="759757"/>
            </a:xfrm>
            <a:custGeom>
              <a:avLst/>
              <a:gdLst>
                <a:gd name="connsiteX0" fmla="*/ 0 w 1254688"/>
                <a:gd name="connsiteY0" fmla="*/ 126651 h 759757"/>
                <a:gd name="connsiteX1" fmla="*/ 126651 w 1254688"/>
                <a:gd name="connsiteY1" fmla="*/ 0 h 759757"/>
                <a:gd name="connsiteX2" fmla="*/ 1128037 w 1254688"/>
                <a:gd name="connsiteY2" fmla="*/ 0 h 759757"/>
                <a:gd name="connsiteX3" fmla="*/ 1254688 w 1254688"/>
                <a:gd name="connsiteY3" fmla="*/ 126651 h 759757"/>
                <a:gd name="connsiteX4" fmla="*/ 1254688 w 1254688"/>
                <a:gd name="connsiteY4" fmla="*/ 633106 h 759757"/>
                <a:gd name="connsiteX5" fmla="*/ 1128037 w 1254688"/>
                <a:gd name="connsiteY5" fmla="*/ 759757 h 759757"/>
                <a:gd name="connsiteX6" fmla="*/ 126651 w 1254688"/>
                <a:gd name="connsiteY6" fmla="*/ 759757 h 759757"/>
                <a:gd name="connsiteX7" fmla="*/ 0 w 1254688"/>
                <a:gd name="connsiteY7" fmla="*/ 633106 h 759757"/>
                <a:gd name="connsiteX8" fmla="*/ 0 w 1254688"/>
                <a:gd name="connsiteY8" fmla="*/ 126651 h 7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688" h="759757">
                  <a:moveTo>
                    <a:pt x="0" y="126651"/>
                  </a:moveTo>
                  <a:cubicBezTo>
                    <a:pt x="0" y="56704"/>
                    <a:pt x="56704" y="0"/>
                    <a:pt x="126651" y="0"/>
                  </a:cubicBezTo>
                  <a:lnTo>
                    <a:pt x="1128037" y="0"/>
                  </a:lnTo>
                  <a:cubicBezTo>
                    <a:pt x="1197984" y="0"/>
                    <a:pt x="1254688" y="56704"/>
                    <a:pt x="1254688" y="126651"/>
                  </a:cubicBezTo>
                  <a:lnTo>
                    <a:pt x="1254688" y="633106"/>
                  </a:lnTo>
                  <a:cubicBezTo>
                    <a:pt x="1254688" y="703053"/>
                    <a:pt x="1197984" y="759757"/>
                    <a:pt x="1128037" y="759757"/>
                  </a:cubicBezTo>
                  <a:lnTo>
                    <a:pt x="126651" y="759757"/>
                  </a:lnTo>
                  <a:cubicBezTo>
                    <a:pt x="56704" y="759757"/>
                    <a:pt x="0" y="703053"/>
                    <a:pt x="0" y="633106"/>
                  </a:cubicBezTo>
                  <a:lnTo>
                    <a:pt x="0" y="1266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35" tIns="90435" rIns="90435" bIns="9043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b="0" kern="1200" dirty="0">
                  <a:solidFill>
                    <a:schemeClr val="tx1"/>
                  </a:solidFill>
                  <a:latin typeface="+mn-lt"/>
                </a:rPr>
                <a:t>Environment</a:t>
              </a:r>
              <a:endParaRPr lang="en-US" sz="1400" b="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5A30E8C-C0F7-4DC3-982C-01F6120327E0}"/>
                </a:ext>
              </a:extLst>
            </p:cNvPr>
            <p:cNvSpPr/>
            <p:nvPr/>
          </p:nvSpPr>
          <p:spPr>
            <a:xfrm>
              <a:off x="6837637" y="2740387"/>
              <a:ext cx="4396420" cy="614069"/>
            </a:xfrm>
            <a:custGeom>
              <a:avLst/>
              <a:gdLst>
                <a:gd name="connsiteX0" fmla="*/ 0 w 3328368"/>
                <a:gd name="connsiteY0" fmla="*/ 0 h 614069"/>
                <a:gd name="connsiteX1" fmla="*/ 3328368 w 3328368"/>
                <a:gd name="connsiteY1" fmla="*/ 0 h 614069"/>
                <a:gd name="connsiteX2" fmla="*/ 3328368 w 3328368"/>
                <a:gd name="connsiteY2" fmla="*/ 614069 h 614069"/>
                <a:gd name="connsiteX3" fmla="*/ 0 w 3328368"/>
                <a:gd name="connsiteY3" fmla="*/ 614069 h 614069"/>
                <a:gd name="connsiteX4" fmla="*/ 0 w 3328368"/>
                <a:gd name="connsiteY4" fmla="*/ 0 h 61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8368" h="614069">
                  <a:moveTo>
                    <a:pt x="0" y="0"/>
                  </a:moveTo>
                  <a:lnTo>
                    <a:pt x="3328368" y="0"/>
                  </a:lnTo>
                  <a:lnTo>
                    <a:pt x="3328368" y="614069"/>
                  </a:lnTo>
                  <a:lnTo>
                    <a:pt x="0" y="614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b="0" kern="1200" dirty="0">
                  <a:solidFill>
                    <a:schemeClr val="tx1"/>
                  </a:solidFill>
                  <a:latin typeface="+mn-lt"/>
                </a:rPr>
                <a:t>No. of trees planted  during the campaign</a:t>
              </a:r>
              <a:endParaRPr lang="en-US" sz="1300" b="0" kern="1200" dirty="0">
                <a:latin typeface="+mn-lt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b="0" kern="1200" dirty="0">
                  <a:solidFill>
                    <a:schemeClr val="tx1"/>
                  </a:solidFill>
                  <a:latin typeface="+mn-lt"/>
                </a:rPr>
                <a:t>No. of  AHP and ISSR  projects with rain water harvesting and recharge structures </a:t>
              </a:r>
            </a:p>
          </p:txBody>
        </p:sp>
        <p:sp>
          <p:nvSpPr>
            <p:cNvPr id="16" name="Arrow: Bent-Up 15">
              <a:extLst>
                <a:ext uri="{FF2B5EF4-FFF2-40B4-BE49-F238E27FC236}">
                  <a16:creationId xmlns:a16="http://schemas.microsoft.com/office/drawing/2014/main" xmlns="" id="{F1AC838B-7A0F-42D2-8478-ECB2FA2608BA}"/>
                </a:ext>
              </a:extLst>
            </p:cNvPr>
            <p:cNvSpPr/>
            <p:nvPr/>
          </p:nvSpPr>
          <p:spPr>
            <a:xfrm rot="5400000">
              <a:off x="6749247" y="4267774"/>
              <a:ext cx="644772" cy="75813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8479376"/>
                <a:satOff val="22717"/>
                <a:lumOff val="8251"/>
                <a:alphaOff val="0"/>
              </a:schemeClr>
            </a:fillRef>
            <a:effectRef idx="2">
              <a:schemeClr val="accent1">
                <a:tint val="50000"/>
                <a:hueOff val="-8479376"/>
                <a:satOff val="22717"/>
                <a:lumOff val="82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EB7C3BE-E7FB-40E2-8607-FC37E6C6FE35}"/>
                </a:ext>
              </a:extLst>
            </p:cNvPr>
            <p:cNvSpPr/>
            <p:nvPr/>
          </p:nvSpPr>
          <p:spPr>
            <a:xfrm>
              <a:off x="6414804" y="3556600"/>
              <a:ext cx="1325338" cy="759757"/>
            </a:xfrm>
            <a:custGeom>
              <a:avLst/>
              <a:gdLst>
                <a:gd name="connsiteX0" fmla="*/ 0 w 1325338"/>
                <a:gd name="connsiteY0" fmla="*/ 126651 h 759757"/>
                <a:gd name="connsiteX1" fmla="*/ 126651 w 1325338"/>
                <a:gd name="connsiteY1" fmla="*/ 0 h 759757"/>
                <a:gd name="connsiteX2" fmla="*/ 1198687 w 1325338"/>
                <a:gd name="connsiteY2" fmla="*/ 0 h 759757"/>
                <a:gd name="connsiteX3" fmla="*/ 1325338 w 1325338"/>
                <a:gd name="connsiteY3" fmla="*/ 126651 h 759757"/>
                <a:gd name="connsiteX4" fmla="*/ 1325338 w 1325338"/>
                <a:gd name="connsiteY4" fmla="*/ 633106 h 759757"/>
                <a:gd name="connsiteX5" fmla="*/ 1198687 w 1325338"/>
                <a:gd name="connsiteY5" fmla="*/ 759757 h 759757"/>
                <a:gd name="connsiteX6" fmla="*/ 126651 w 1325338"/>
                <a:gd name="connsiteY6" fmla="*/ 759757 h 759757"/>
                <a:gd name="connsiteX7" fmla="*/ 0 w 1325338"/>
                <a:gd name="connsiteY7" fmla="*/ 633106 h 759757"/>
                <a:gd name="connsiteX8" fmla="*/ 0 w 1325338"/>
                <a:gd name="connsiteY8" fmla="*/ 126651 h 7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5338" h="759757">
                  <a:moveTo>
                    <a:pt x="0" y="126651"/>
                  </a:moveTo>
                  <a:cubicBezTo>
                    <a:pt x="0" y="56704"/>
                    <a:pt x="56704" y="0"/>
                    <a:pt x="126651" y="0"/>
                  </a:cubicBezTo>
                  <a:lnTo>
                    <a:pt x="1198687" y="0"/>
                  </a:lnTo>
                  <a:cubicBezTo>
                    <a:pt x="1268634" y="0"/>
                    <a:pt x="1325338" y="56704"/>
                    <a:pt x="1325338" y="126651"/>
                  </a:cubicBezTo>
                  <a:lnTo>
                    <a:pt x="1325338" y="633106"/>
                  </a:lnTo>
                  <a:cubicBezTo>
                    <a:pt x="1325338" y="703053"/>
                    <a:pt x="1268634" y="759757"/>
                    <a:pt x="1198687" y="759757"/>
                  </a:cubicBezTo>
                  <a:lnTo>
                    <a:pt x="126651" y="759757"/>
                  </a:lnTo>
                  <a:cubicBezTo>
                    <a:pt x="56704" y="759757"/>
                    <a:pt x="0" y="703053"/>
                    <a:pt x="0" y="633106"/>
                  </a:cubicBezTo>
                  <a:lnTo>
                    <a:pt x="0" y="1266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35" tIns="90435" rIns="90435" bIns="9043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b="0" kern="1200" dirty="0">
                  <a:solidFill>
                    <a:schemeClr val="tx1"/>
                  </a:solidFill>
                  <a:latin typeface="+mn-lt"/>
                </a:rPr>
                <a:t>Energy Conservation</a:t>
              </a:r>
              <a:endParaRPr lang="en-US" sz="1400" b="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C35F969-BD68-4AA1-9107-603CA7417353}"/>
                </a:ext>
              </a:extLst>
            </p:cNvPr>
            <p:cNvSpPr/>
            <p:nvPr/>
          </p:nvSpPr>
          <p:spPr>
            <a:xfrm>
              <a:off x="7846886" y="3628908"/>
              <a:ext cx="3525110" cy="614069"/>
            </a:xfrm>
            <a:custGeom>
              <a:avLst/>
              <a:gdLst>
                <a:gd name="connsiteX0" fmla="*/ 0 w 3525110"/>
                <a:gd name="connsiteY0" fmla="*/ 0 h 614069"/>
                <a:gd name="connsiteX1" fmla="*/ 3525110 w 3525110"/>
                <a:gd name="connsiteY1" fmla="*/ 0 h 614069"/>
                <a:gd name="connsiteX2" fmla="*/ 3525110 w 3525110"/>
                <a:gd name="connsiteY2" fmla="*/ 614069 h 614069"/>
                <a:gd name="connsiteX3" fmla="*/ 0 w 3525110"/>
                <a:gd name="connsiteY3" fmla="*/ 614069 h 614069"/>
                <a:gd name="connsiteX4" fmla="*/ 0 w 3525110"/>
                <a:gd name="connsiteY4" fmla="*/ 0 h 61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110" h="614069">
                  <a:moveTo>
                    <a:pt x="0" y="0"/>
                  </a:moveTo>
                  <a:lnTo>
                    <a:pt x="3525110" y="0"/>
                  </a:lnTo>
                  <a:lnTo>
                    <a:pt x="3525110" y="614069"/>
                  </a:lnTo>
                  <a:lnTo>
                    <a:pt x="0" y="614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b="0" kern="1200" dirty="0">
                  <a:solidFill>
                    <a:schemeClr val="tx1"/>
                  </a:solidFill>
                  <a:latin typeface="+mn-lt"/>
                </a:rPr>
                <a:t>No. of Solar devises such as  solar lighting</a:t>
              </a:r>
              <a:endParaRPr lang="en-US" sz="1300" b="0" kern="1200" dirty="0">
                <a:latin typeface="+mn-lt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kern="1200" dirty="0"/>
                <a:t>No. of PMAY(U) houses/ societies / projects using LED lights </a:t>
              </a:r>
              <a:endParaRPr lang="en-US" sz="1300" b="0" kern="1200" dirty="0">
                <a:latin typeface="+mn-lt"/>
              </a:endParaRPr>
            </a:p>
          </p:txBody>
        </p:sp>
        <p:sp>
          <p:nvSpPr>
            <p:cNvPr id="28" name="Arrow: Bent-Up 27">
              <a:extLst>
                <a:ext uri="{FF2B5EF4-FFF2-40B4-BE49-F238E27FC236}">
                  <a16:creationId xmlns:a16="http://schemas.microsoft.com/office/drawing/2014/main" xmlns="" id="{3DABAF4B-8F51-4BCA-9645-A8A8EFF18A5D}"/>
                </a:ext>
              </a:extLst>
            </p:cNvPr>
            <p:cNvSpPr/>
            <p:nvPr/>
          </p:nvSpPr>
          <p:spPr>
            <a:xfrm rot="5400000">
              <a:off x="7767698" y="5116349"/>
              <a:ext cx="644772" cy="73405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fillRef>
            <a:effectRef idx="2">
              <a:schemeClr val="accent1">
                <a:tint val="50000"/>
                <a:hueOff val="-12719064"/>
                <a:satOff val="34075"/>
                <a:lumOff val="123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2365C5C-2916-4C88-AC60-22A6106C546E}"/>
                </a:ext>
              </a:extLst>
            </p:cNvPr>
            <p:cNvSpPr/>
            <p:nvPr/>
          </p:nvSpPr>
          <p:spPr>
            <a:xfrm>
              <a:off x="7487490" y="4401602"/>
              <a:ext cx="1253386" cy="759757"/>
            </a:xfrm>
            <a:custGeom>
              <a:avLst/>
              <a:gdLst>
                <a:gd name="connsiteX0" fmla="*/ 0 w 1253386"/>
                <a:gd name="connsiteY0" fmla="*/ 126651 h 759757"/>
                <a:gd name="connsiteX1" fmla="*/ 126651 w 1253386"/>
                <a:gd name="connsiteY1" fmla="*/ 0 h 759757"/>
                <a:gd name="connsiteX2" fmla="*/ 1126735 w 1253386"/>
                <a:gd name="connsiteY2" fmla="*/ 0 h 759757"/>
                <a:gd name="connsiteX3" fmla="*/ 1253386 w 1253386"/>
                <a:gd name="connsiteY3" fmla="*/ 126651 h 759757"/>
                <a:gd name="connsiteX4" fmla="*/ 1253386 w 1253386"/>
                <a:gd name="connsiteY4" fmla="*/ 633106 h 759757"/>
                <a:gd name="connsiteX5" fmla="*/ 1126735 w 1253386"/>
                <a:gd name="connsiteY5" fmla="*/ 759757 h 759757"/>
                <a:gd name="connsiteX6" fmla="*/ 126651 w 1253386"/>
                <a:gd name="connsiteY6" fmla="*/ 759757 h 759757"/>
                <a:gd name="connsiteX7" fmla="*/ 0 w 1253386"/>
                <a:gd name="connsiteY7" fmla="*/ 633106 h 759757"/>
                <a:gd name="connsiteX8" fmla="*/ 0 w 1253386"/>
                <a:gd name="connsiteY8" fmla="*/ 126651 h 7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386" h="759757">
                  <a:moveTo>
                    <a:pt x="0" y="126651"/>
                  </a:moveTo>
                  <a:cubicBezTo>
                    <a:pt x="0" y="56704"/>
                    <a:pt x="56704" y="0"/>
                    <a:pt x="126651" y="0"/>
                  </a:cubicBezTo>
                  <a:lnTo>
                    <a:pt x="1126735" y="0"/>
                  </a:lnTo>
                  <a:cubicBezTo>
                    <a:pt x="1196682" y="0"/>
                    <a:pt x="1253386" y="56704"/>
                    <a:pt x="1253386" y="126651"/>
                  </a:cubicBezTo>
                  <a:lnTo>
                    <a:pt x="1253386" y="633106"/>
                  </a:lnTo>
                  <a:cubicBezTo>
                    <a:pt x="1253386" y="703053"/>
                    <a:pt x="1196682" y="759757"/>
                    <a:pt x="1126735" y="759757"/>
                  </a:cubicBezTo>
                  <a:lnTo>
                    <a:pt x="126651" y="759757"/>
                  </a:lnTo>
                  <a:cubicBezTo>
                    <a:pt x="56704" y="759757"/>
                    <a:pt x="0" y="703053"/>
                    <a:pt x="0" y="633106"/>
                  </a:cubicBezTo>
                  <a:lnTo>
                    <a:pt x="0" y="1266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35" tIns="90435" rIns="90435" bIns="9043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b="0" kern="1200" dirty="0">
                  <a:solidFill>
                    <a:schemeClr val="tx1"/>
                  </a:solidFill>
                  <a:latin typeface="+mn-lt"/>
                </a:rPr>
                <a:t>Solid Waste Management</a:t>
              </a:r>
              <a:endParaRPr lang="en-US" sz="1400" b="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870AB0A-6176-4107-9A9D-55162B776861}"/>
                </a:ext>
              </a:extLst>
            </p:cNvPr>
            <p:cNvSpPr/>
            <p:nvPr/>
          </p:nvSpPr>
          <p:spPr>
            <a:xfrm>
              <a:off x="8811187" y="4455155"/>
              <a:ext cx="3239300" cy="614069"/>
            </a:xfrm>
            <a:custGeom>
              <a:avLst/>
              <a:gdLst>
                <a:gd name="connsiteX0" fmla="*/ 0 w 2343768"/>
                <a:gd name="connsiteY0" fmla="*/ 0 h 614069"/>
                <a:gd name="connsiteX1" fmla="*/ 2343768 w 2343768"/>
                <a:gd name="connsiteY1" fmla="*/ 0 h 614069"/>
                <a:gd name="connsiteX2" fmla="*/ 2343768 w 2343768"/>
                <a:gd name="connsiteY2" fmla="*/ 614069 h 614069"/>
                <a:gd name="connsiteX3" fmla="*/ 0 w 2343768"/>
                <a:gd name="connsiteY3" fmla="*/ 614069 h 614069"/>
                <a:gd name="connsiteX4" fmla="*/ 0 w 2343768"/>
                <a:gd name="connsiteY4" fmla="*/ 0 h 61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768" h="614069">
                  <a:moveTo>
                    <a:pt x="0" y="0"/>
                  </a:moveTo>
                  <a:lnTo>
                    <a:pt x="2343768" y="0"/>
                  </a:lnTo>
                  <a:lnTo>
                    <a:pt x="2343768" y="614069"/>
                  </a:lnTo>
                  <a:lnTo>
                    <a:pt x="0" y="614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b="0" kern="1200" dirty="0">
                  <a:solidFill>
                    <a:schemeClr val="tx1"/>
                  </a:solidFill>
                  <a:latin typeface="+mn-lt"/>
                </a:rPr>
                <a:t>No. of PMAY(U) households where segregation at source is initiated. </a:t>
              </a:r>
              <a:endParaRPr lang="en-US" sz="1300" b="0" kern="1200" dirty="0">
                <a:solidFill>
                  <a:schemeClr val="tx1"/>
                </a:solidFill>
                <a:latin typeface="+mn-lt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kern="1200" dirty="0"/>
                <a:t>No. of wet and dry dustbins beings used</a:t>
              </a:r>
              <a:endParaRPr lang="en-US" sz="1300" b="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B971DC2-4A01-40BC-BB37-20BDF23F693D}"/>
                </a:ext>
              </a:extLst>
            </p:cNvPr>
            <p:cNvSpPr/>
            <p:nvPr/>
          </p:nvSpPr>
          <p:spPr>
            <a:xfrm>
              <a:off x="8443620" y="5258934"/>
              <a:ext cx="1085417" cy="759757"/>
            </a:xfrm>
            <a:custGeom>
              <a:avLst/>
              <a:gdLst>
                <a:gd name="connsiteX0" fmla="*/ 0 w 1085417"/>
                <a:gd name="connsiteY0" fmla="*/ 126651 h 759757"/>
                <a:gd name="connsiteX1" fmla="*/ 126651 w 1085417"/>
                <a:gd name="connsiteY1" fmla="*/ 0 h 759757"/>
                <a:gd name="connsiteX2" fmla="*/ 958766 w 1085417"/>
                <a:gd name="connsiteY2" fmla="*/ 0 h 759757"/>
                <a:gd name="connsiteX3" fmla="*/ 1085417 w 1085417"/>
                <a:gd name="connsiteY3" fmla="*/ 126651 h 759757"/>
                <a:gd name="connsiteX4" fmla="*/ 1085417 w 1085417"/>
                <a:gd name="connsiteY4" fmla="*/ 633106 h 759757"/>
                <a:gd name="connsiteX5" fmla="*/ 958766 w 1085417"/>
                <a:gd name="connsiteY5" fmla="*/ 759757 h 759757"/>
                <a:gd name="connsiteX6" fmla="*/ 126651 w 1085417"/>
                <a:gd name="connsiteY6" fmla="*/ 759757 h 759757"/>
                <a:gd name="connsiteX7" fmla="*/ 0 w 1085417"/>
                <a:gd name="connsiteY7" fmla="*/ 633106 h 759757"/>
                <a:gd name="connsiteX8" fmla="*/ 0 w 1085417"/>
                <a:gd name="connsiteY8" fmla="*/ 126651 h 7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17" h="759757">
                  <a:moveTo>
                    <a:pt x="0" y="126651"/>
                  </a:moveTo>
                  <a:cubicBezTo>
                    <a:pt x="0" y="56704"/>
                    <a:pt x="56704" y="0"/>
                    <a:pt x="126651" y="0"/>
                  </a:cubicBezTo>
                  <a:lnTo>
                    <a:pt x="958766" y="0"/>
                  </a:lnTo>
                  <a:cubicBezTo>
                    <a:pt x="1028713" y="0"/>
                    <a:pt x="1085417" y="56704"/>
                    <a:pt x="1085417" y="126651"/>
                  </a:cubicBezTo>
                  <a:lnTo>
                    <a:pt x="1085417" y="633106"/>
                  </a:lnTo>
                  <a:cubicBezTo>
                    <a:pt x="1085417" y="703053"/>
                    <a:pt x="1028713" y="759757"/>
                    <a:pt x="958766" y="759757"/>
                  </a:cubicBezTo>
                  <a:lnTo>
                    <a:pt x="126651" y="759757"/>
                  </a:lnTo>
                  <a:cubicBezTo>
                    <a:pt x="56704" y="759757"/>
                    <a:pt x="0" y="703053"/>
                    <a:pt x="0" y="633106"/>
                  </a:cubicBezTo>
                  <a:lnTo>
                    <a:pt x="0" y="12665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35" tIns="90435" rIns="90435" bIns="9043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b="0" kern="1200" dirty="0">
                  <a:solidFill>
                    <a:schemeClr val="tx1"/>
                  </a:solidFill>
                  <a:latin typeface="+mn-lt"/>
                </a:rPr>
                <a:t>Outreach</a:t>
              </a:r>
              <a:endParaRPr lang="en-US" sz="1400" b="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0E19FA-5A2D-4522-B83C-830ECA2B9CDD}"/>
                </a:ext>
              </a:extLst>
            </p:cNvPr>
            <p:cNvSpPr/>
            <p:nvPr/>
          </p:nvSpPr>
          <p:spPr>
            <a:xfrm>
              <a:off x="9616796" y="5352938"/>
              <a:ext cx="2782343" cy="614069"/>
            </a:xfrm>
            <a:custGeom>
              <a:avLst/>
              <a:gdLst>
                <a:gd name="connsiteX0" fmla="*/ 0 w 2782343"/>
                <a:gd name="connsiteY0" fmla="*/ 0 h 614069"/>
                <a:gd name="connsiteX1" fmla="*/ 2782343 w 2782343"/>
                <a:gd name="connsiteY1" fmla="*/ 0 h 614069"/>
                <a:gd name="connsiteX2" fmla="*/ 2782343 w 2782343"/>
                <a:gd name="connsiteY2" fmla="*/ 614069 h 614069"/>
                <a:gd name="connsiteX3" fmla="*/ 0 w 2782343"/>
                <a:gd name="connsiteY3" fmla="*/ 614069 h 614069"/>
                <a:gd name="connsiteX4" fmla="*/ 0 w 2782343"/>
                <a:gd name="connsiteY4" fmla="*/ 0 h 61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343" h="614069">
                  <a:moveTo>
                    <a:pt x="0" y="0"/>
                  </a:moveTo>
                  <a:lnTo>
                    <a:pt x="2782343" y="0"/>
                  </a:lnTo>
                  <a:lnTo>
                    <a:pt x="2782343" y="614069"/>
                  </a:lnTo>
                  <a:lnTo>
                    <a:pt x="0" y="614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300" b="0" kern="1200" dirty="0">
                  <a:solidFill>
                    <a:schemeClr val="tx1"/>
                  </a:solidFill>
                  <a:latin typeface="+mn-lt"/>
                </a:rPr>
                <a:t>No. of PMAY(U) beneficiaries outreached for awareness on schemes and services. </a:t>
              </a:r>
              <a:endParaRPr lang="en-US" sz="1300" b="0" kern="12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658713" y="1130185"/>
            <a:ext cx="3490547" cy="523220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" panose="020B060602020206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Quantitative Analysis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nivers Condensed" panose="020B060602020206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927" y="1130185"/>
            <a:ext cx="3284159" cy="523220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" panose="020B060602020206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Qualitative Analysis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nivers Condensed" panose="020B060602020206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371" y="1807759"/>
            <a:ext cx="340727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44000" rIns="180000">
            <a:spAutoFit/>
          </a:bodyPr>
          <a:lstStyle/>
          <a:p>
            <a:pPr lvl="0" algn="just">
              <a:spcAft>
                <a:spcPts val="0"/>
              </a:spcAft>
            </a:pPr>
            <a:endParaRPr lang="en-IN" sz="2000" dirty="0"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IN" sz="2000" dirty="0">
                <a:ea typeface="Times New Roman" panose="02020603050405020304" pitchFamily="18" charset="0"/>
              </a:rPr>
              <a:t>Through photographs/ videos and testimonies on PMAY(U) web portal and PMAY (U) Mobile Application</a:t>
            </a:r>
          </a:p>
          <a:p>
            <a:pPr lvl="0" algn="just">
              <a:spcAft>
                <a:spcPts val="0"/>
              </a:spcAft>
            </a:pPr>
            <a:endParaRPr lang="en-IN" sz="2000" dirty="0"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0310" y="4496150"/>
            <a:ext cx="1957164" cy="1330190"/>
            <a:chOff x="3688558" y="1916832"/>
            <a:chExt cx="4814884" cy="3272444"/>
          </a:xfrm>
        </p:grpSpPr>
        <p:grpSp>
          <p:nvGrpSpPr>
            <p:cNvPr id="20" name="Group 19"/>
            <p:cNvGrpSpPr/>
            <p:nvPr/>
          </p:nvGrpSpPr>
          <p:grpSpPr>
            <a:xfrm>
              <a:off x="3688558" y="1916832"/>
              <a:ext cx="4814884" cy="3272444"/>
              <a:chOff x="3504530" y="1268760"/>
              <a:chExt cx="4814884" cy="3272444"/>
            </a:xfrm>
          </p:grpSpPr>
          <p:sp>
            <p:nvSpPr>
              <p:cNvPr id="21" name="Freeform 20"/>
              <p:cNvSpPr/>
              <p:nvPr/>
            </p:nvSpPr>
            <p:spPr>
              <a:xfrm rot="5400000">
                <a:off x="4678035" y="598493"/>
                <a:ext cx="2467874" cy="3808408"/>
              </a:xfrm>
              <a:custGeom>
                <a:avLst/>
                <a:gdLst>
                  <a:gd name="connsiteX0" fmla="*/ 0 w 2467874"/>
                  <a:gd name="connsiteY0" fmla="*/ 3565075 h 3808408"/>
                  <a:gd name="connsiteX1" fmla="*/ 0 w 2467874"/>
                  <a:gd name="connsiteY1" fmla="*/ 243332 h 3808408"/>
                  <a:gd name="connsiteX2" fmla="*/ 243333 w 2467874"/>
                  <a:gd name="connsiteY2" fmla="*/ 0 h 3808408"/>
                  <a:gd name="connsiteX3" fmla="*/ 2467874 w 2467874"/>
                  <a:gd name="connsiteY3" fmla="*/ 0 h 3808408"/>
                  <a:gd name="connsiteX4" fmla="*/ 2467874 w 2467874"/>
                  <a:gd name="connsiteY4" fmla="*/ 3808408 h 3808408"/>
                  <a:gd name="connsiteX5" fmla="*/ 243333 w 2467874"/>
                  <a:gd name="connsiteY5" fmla="*/ 3808408 h 3808408"/>
                  <a:gd name="connsiteX6" fmla="*/ 0 w 2467874"/>
                  <a:gd name="connsiteY6" fmla="*/ 3565075 h 3808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7874" h="3808408">
                    <a:moveTo>
                      <a:pt x="0" y="3565075"/>
                    </a:moveTo>
                    <a:lnTo>
                      <a:pt x="0" y="243332"/>
                    </a:lnTo>
                    <a:cubicBezTo>
                      <a:pt x="0" y="108944"/>
                      <a:pt x="108944" y="0"/>
                      <a:pt x="243333" y="0"/>
                    </a:cubicBezTo>
                    <a:lnTo>
                      <a:pt x="2467874" y="0"/>
                    </a:lnTo>
                    <a:lnTo>
                      <a:pt x="2467874" y="3808408"/>
                    </a:lnTo>
                    <a:lnTo>
                      <a:pt x="243333" y="3808408"/>
                    </a:lnTo>
                    <a:cubicBezTo>
                      <a:pt x="108944" y="3808408"/>
                      <a:pt x="0" y="3699464"/>
                      <a:pt x="0" y="356507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4968203" y="920411"/>
                <a:ext cx="1887538" cy="3182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504555" y="4383411"/>
                <a:ext cx="4814835" cy="157793"/>
              </a:xfrm>
              <a:custGeom>
                <a:avLst/>
                <a:gdLst>
                  <a:gd name="connsiteX0" fmla="*/ 0 w 4814835"/>
                  <a:gd name="connsiteY0" fmla="*/ 0 h 157793"/>
                  <a:gd name="connsiteX1" fmla="*/ 4814835 w 4814835"/>
                  <a:gd name="connsiteY1" fmla="*/ 0 h 157793"/>
                  <a:gd name="connsiteX2" fmla="*/ 4802450 w 4814835"/>
                  <a:gd name="connsiteY2" fmla="*/ 61346 h 157793"/>
                  <a:gd name="connsiteX3" fmla="*/ 4656945 w 4814835"/>
                  <a:gd name="connsiteY3" fmla="*/ 157793 h 157793"/>
                  <a:gd name="connsiteX4" fmla="*/ 157890 w 4814835"/>
                  <a:gd name="connsiteY4" fmla="*/ 157793 h 157793"/>
                  <a:gd name="connsiteX5" fmla="*/ 12385 w 4814835"/>
                  <a:gd name="connsiteY5" fmla="*/ 61346 h 15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4835" h="157793">
                    <a:moveTo>
                      <a:pt x="0" y="0"/>
                    </a:moveTo>
                    <a:lnTo>
                      <a:pt x="4814835" y="0"/>
                    </a:lnTo>
                    <a:lnTo>
                      <a:pt x="4802450" y="61346"/>
                    </a:lnTo>
                    <a:cubicBezTo>
                      <a:pt x="4778477" y="118024"/>
                      <a:pt x="4722356" y="157793"/>
                      <a:pt x="4656945" y="157793"/>
                    </a:cubicBezTo>
                    <a:lnTo>
                      <a:pt x="157890" y="157793"/>
                    </a:lnTo>
                    <a:cubicBezTo>
                      <a:pt x="92480" y="157793"/>
                      <a:pt x="36358" y="118024"/>
                      <a:pt x="12385" y="6134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23"/>
              <p:cNvSpPr/>
              <p:nvPr/>
            </p:nvSpPr>
            <p:spPr>
              <a:xfrm>
                <a:off x="3504530" y="3788473"/>
                <a:ext cx="4814884" cy="551392"/>
              </a:xfrm>
              <a:prstGeom prst="trapezoid">
                <a:avLst>
                  <a:gd name="adj" fmla="val 91595"/>
                </a:avLst>
              </a:pr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>
                <a:off x="5336239" y="4038602"/>
                <a:ext cx="1151466" cy="153459"/>
              </a:xfrm>
              <a:prstGeom prst="trapezoid">
                <a:avLst>
                  <a:gd name="adj" fmla="val 963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xmlns="" val="704879714"/>
                </p:ext>
              </p:extLst>
            </p:nvPr>
          </p:nvGraphicFramePr>
          <p:xfrm>
            <a:off x="4732434" y="2341659"/>
            <a:ext cx="2727131" cy="16365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B2DA-B13F-4DDF-A12D-DFE7B31199A0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111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16444</TotalTime>
  <Words>902</Words>
  <Application>Microsoft Office PowerPoint</Application>
  <PresentationFormat>Custom</PresentationFormat>
  <Paragraphs>175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angikaar - impact Assessment</vt:lpstr>
      <vt:lpstr>Monitoring Committees</vt:lpstr>
      <vt:lpstr>How do we identify ARPs</vt:lpstr>
      <vt:lpstr>Do we pay them???</vt:lpstr>
      <vt:lpstr>Way Forward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Lavanya Gotety</dc:creator>
  <cp:lastModifiedBy>Sony</cp:lastModifiedBy>
  <cp:revision>888</cp:revision>
  <cp:lastPrinted>2019-08-06T10:11:55Z</cp:lastPrinted>
  <dcterms:created xsi:type="dcterms:W3CDTF">2019-06-14T09:13:14Z</dcterms:created>
  <dcterms:modified xsi:type="dcterms:W3CDTF">2019-09-27T04:57:06Z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2019-09-04T13:58:04Z</vt:filetime>
  </property>
</Properties>
</file>